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 id="263" r:id="rId59"/>
    <p:sldId id="264" r:id="rId60"/>
    <p:sldId id="265" r:id="rId61"/>
    <p:sldId id="266" r:id="rId62"/>
    <p:sldId id="267" r:id="rId63"/>
    <p:sldId id="268" r:id="rId64"/>
    <p:sldId id="269" r:id="rId65"/>
  </p:sldIdLst>
  <p:sldSz cx="18288000" cy="10287000"/>
  <p:notesSz cx="6858000" cy="9144000"/>
  <p:embeddedFontLst>
    <p:embeddedFont>
      <p:font typeface="Ubuntu" charset="1" panose="020B0504030602030204"/>
      <p:regular r:id="rId6"/>
    </p:embeddedFont>
    <p:embeddedFont>
      <p:font typeface="Ubuntu Bold" charset="1" panose="020B0804030602030204"/>
      <p:regular r:id="rId7"/>
    </p:embeddedFont>
    <p:embeddedFont>
      <p:font typeface="Ubuntu Italics" charset="1" panose="020B05040306020A0204"/>
      <p:regular r:id="rId8"/>
    </p:embeddedFont>
    <p:embeddedFont>
      <p:font typeface="Ubuntu Bold Italics" charset="1" panose="020B08040306020A02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Kollektif" charset="1" panose="020B0604020101010102"/>
      <p:regular r:id="rId14"/>
    </p:embeddedFont>
    <p:embeddedFont>
      <p:font typeface="Kollektif Bold" charset="1" panose="020B0604020101010102"/>
      <p:regular r:id="rId15"/>
    </p:embeddedFont>
    <p:embeddedFont>
      <p:font typeface="Kollektif Italics" charset="1" panose="020B0604020101010102"/>
      <p:regular r:id="rId16"/>
    </p:embeddedFont>
    <p:embeddedFont>
      <p:font typeface="Kollektif Bold Italics" charset="1" panose="020B0604020101010102"/>
      <p:regular r:id="rId17"/>
    </p:embeddedFont>
    <p:embeddedFont>
      <p:font typeface="Roboto" charset="1" panose="02000000000000000000"/>
      <p:regular r:id="rId18"/>
    </p:embeddedFont>
    <p:embeddedFont>
      <p:font typeface="Roboto Bold" charset="1" panose="02000000000000000000"/>
      <p:regular r:id="rId19"/>
    </p:embeddedFont>
    <p:embeddedFont>
      <p:font typeface="Roboto Italics" charset="1" panose="02000000000000000000"/>
      <p:regular r:id="rId20"/>
    </p:embeddedFont>
    <p:embeddedFont>
      <p:font typeface="Roboto Bold Italics" charset="1" panose="02000000000000000000"/>
      <p:regular r:id="rId21"/>
    </p:embeddedFont>
    <p:embeddedFont>
      <p:font typeface="Public Sans" charset="1" panose="00000000000000000000"/>
      <p:regular r:id="rId22"/>
    </p:embeddedFont>
    <p:embeddedFont>
      <p:font typeface="Public Sans Bold" charset="1" panose="00000000000000000000"/>
      <p:regular r:id="rId23"/>
    </p:embeddedFont>
    <p:embeddedFont>
      <p:font typeface="Public Sans Italics" charset="1" panose="00000000000000000000"/>
      <p:regular r:id="rId24"/>
    </p:embeddedFont>
    <p:embeddedFont>
      <p:font typeface="Public Sans Bold Italics" charset="1" panose="00000000000000000000"/>
      <p:regular r:id="rId25"/>
    </p:embeddedFont>
    <p:embeddedFont>
      <p:font typeface="Public Sans Thin" charset="1" panose="00000000000000000000"/>
      <p:regular r:id="rId26"/>
    </p:embeddedFont>
    <p:embeddedFont>
      <p:font typeface="Public Sans Thin Italics" charset="1" panose="00000000000000000000"/>
      <p:regular r:id="rId27"/>
    </p:embeddedFont>
    <p:embeddedFont>
      <p:font typeface="Public Sans Medium" charset="1" panose="00000000000000000000"/>
      <p:regular r:id="rId28"/>
    </p:embeddedFont>
    <p:embeddedFont>
      <p:font typeface="Public Sans Medium Italics" charset="1" panose="00000000000000000000"/>
      <p:regular r:id="rId29"/>
    </p:embeddedFont>
    <p:embeddedFont>
      <p:font typeface="Public Sans Heavy" charset="1" panose="00000000000000000000"/>
      <p:regular r:id="rId30"/>
    </p:embeddedFont>
    <p:embeddedFont>
      <p:font typeface="Public Sans Heavy Italics" charset="1" panose="00000000000000000000"/>
      <p:regular r:id="rId31"/>
    </p:embeddedFont>
    <p:embeddedFont>
      <p:font typeface="Aileron" charset="1" panose="00000500000000000000"/>
      <p:regular r:id="rId32"/>
    </p:embeddedFont>
    <p:embeddedFont>
      <p:font typeface="Aileron Bold" charset="1" panose="00000800000000000000"/>
      <p:regular r:id="rId33"/>
    </p:embeddedFont>
    <p:embeddedFont>
      <p:font typeface="Aileron Italics" charset="1" panose="00000500000000000000"/>
      <p:regular r:id="rId34"/>
    </p:embeddedFont>
    <p:embeddedFont>
      <p:font typeface="Aileron Bold Italics" charset="1" panose="00000800000000000000"/>
      <p:regular r:id="rId35"/>
    </p:embeddedFont>
    <p:embeddedFont>
      <p:font typeface="Aileron Thin" charset="1" panose="00000300000000000000"/>
      <p:regular r:id="rId36"/>
    </p:embeddedFont>
    <p:embeddedFont>
      <p:font typeface="Aileron Thin Italics" charset="1" panose="00000300000000000000"/>
      <p:regular r:id="rId37"/>
    </p:embeddedFont>
    <p:embeddedFont>
      <p:font typeface="Aileron Light" charset="1" panose="00000400000000000000"/>
      <p:regular r:id="rId38"/>
    </p:embeddedFont>
    <p:embeddedFont>
      <p:font typeface="Aileron Light Italics" charset="1" panose="00000400000000000000"/>
      <p:regular r:id="rId39"/>
    </p:embeddedFont>
    <p:embeddedFont>
      <p:font typeface="Aileron Ultra-Bold" charset="1" panose="00000A00000000000000"/>
      <p:regular r:id="rId40"/>
    </p:embeddedFont>
    <p:embeddedFont>
      <p:font typeface="Aileron Ultra-Bold Italics" charset="1" panose="00000A00000000000000"/>
      <p:regular r:id="rId41"/>
    </p:embeddedFont>
    <p:embeddedFont>
      <p:font typeface="Aileron Heavy" charset="1" panose="00000A00000000000000"/>
      <p:regular r:id="rId42"/>
    </p:embeddedFont>
    <p:embeddedFont>
      <p:font typeface="Aileron Heavy Italics" charset="1" panose="00000A00000000000000"/>
      <p:regular r:id="rId43"/>
    </p:embeddedFont>
    <p:embeddedFont>
      <p:font typeface="Open Sans" charset="1" panose="020B0606030504020204"/>
      <p:regular r:id="rId44"/>
    </p:embeddedFont>
    <p:embeddedFont>
      <p:font typeface="Open Sans Bold" charset="1" panose="020B0806030504020204"/>
      <p:regular r:id="rId45"/>
    </p:embeddedFont>
    <p:embeddedFont>
      <p:font typeface="Open Sans Italics" charset="1" panose="020B0606030504020204"/>
      <p:regular r:id="rId46"/>
    </p:embeddedFont>
    <p:embeddedFont>
      <p:font typeface="Open Sans Bold Italics" charset="1" panose="020B0806030504020204"/>
      <p:regular r:id="rId47"/>
    </p:embeddedFont>
    <p:embeddedFont>
      <p:font typeface="Open Sans Light" charset="1" panose="020B0306030504020204"/>
      <p:regular r:id="rId48"/>
    </p:embeddedFont>
    <p:embeddedFont>
      <p:font typeface="Open Sans Light Italics" charset="1" panose="020B0306030504020204"/>
      <p:regular r:id="rId49"/>
    </p:embeddedFont>
    <p:embeddedFont>
      <p:font typeface="Open Sans Ultra-Bold" charset="1" panose="00000000000000000000"/>
      <p:regular r:id="rId50"/>
    </p:embeddedFont>
    <p:embeddedFont>
      <p:font typeface="Open Sans Ultra-Bold Italics" charset="1" panose="000000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61" Target="slides/slide10.xml" Type="http://schemas.openxmlformats.org/officeDocument/2006/relationships/slide"/><Relationship Id="rId62" Target="slides/slide11.xml" Type="http://schemas.openxmlformats.org/officeDocument/2006/relationships/slide"/><Relationship Id="rId63" Target="slides/slide12.xml" Type="http://schemas.openxmlformats.org/officeDocument/2006/relationships/slide"/><Relationship Id="rId64" Target="slides/slide13.xml" Type="http://schemas.openxmlformats.org/officeDocument/2006/relationships/slide"/><Relationship Id="rId65" Target="slides/slide1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jpeg>
</file>

<file path=ppt/media/image12.png>
</file>

<file path=ppt/media/image13.svg>
</file>

<file path=ppt/media/image14.jpe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png>
</file>

<file path=ppt/media/image32.svg>
</file>

<file path=ppt/media/image33.jpeg>
</file>

<file path=ppt/media/image34.png>
</file>

<file path=ppt/media/image35.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2" Target="../media/image28.png" Type="http://schemas.openxmlformats.org/officeDocument/2006/relationships/image"/><Relationship Id="rId3" Target="../media/image29.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33.jpeg" Type="http://schemas.openxmlformats.org/officeDocument/2006/relationships/image"/><Relationship Id="rId9"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4.png" Type="http://schemas.openxmlformats.org/officeDocument/2006/relationships/image"/><Relationship Id="rId5" Target="../media/image3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11" Target="../media/image14.jpeg" Type="http://schemas.openxmlformats.org/officeDocument/2006/relationships/image"/><Relationship Id="rId2" Target="../media/image7.png" Type="http://schemas.openxmlformats.org/officeDocument/2006/relationships/image"/><Relationship Id="rId3" Target="../media/image8.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jpeg" Type="http://schemas.openxmlformats.org/officeDocument/2006/relationships/image"/><Relationship Id="rId9"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svg" Type="http://schemas.openxmlformats.org/officeDocument/2006/relationships/image"/><Relationship Id="rId11" Target="../media/image24.png" Type="http://schemas.openxmlformats.org/officeDocument/2006/relationships/image"/><Relationship Id="rId12" Target="../media/image25.pn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2" Target="../media/image15.png" Type="http://schemas.openxmlformats.org/officeDocument/2006/relationships/image"/><Relationship Id="rId3" Target="../media/image16.sv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 Id="rId9"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2" Target="../media/image28.png" Type="http://schemas.openxmlformats.org/officeDocument/2006/relationships/image"/><Relationship Id="rId3" Target="../media/image29.sv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 Id="rId9"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false" rot="0">
            <a:off x="11013827" y="-248630"/>
            <a:ext cx="8681329" cy="10784260"/>
          </a:xfrm>
          <a:custGeom>
            <a:avLst/>
            <a:gdLst/>
            <a:ahLst/>
            <a:cxnLst/>
            <a:rect r="r" b="b" t="t" l="l"/>
            <a:pathLst>
              <a:path h="10784260" w="8681329">
                <a:moveTo>
                  <a:pt x="0" y="0"/>
                </a:moveTo>
                <a:lnTo>
                  <a:pt x="8681329" y="0"/>
                </a:lnTo>
                <a:lnTo>
                  <a:pt x="8681329" y="10784260"/>
                </a:lnTo>
                <a:lnTo>
                  <a:pt x="0" y="107842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4045426"/>
            <a:ext cx="9657581" cy="756730"/>
          </a:xfrm>
          <a:prstGeom prst="rect">
            <a:avLst/>
          </a:prstGeom>
        </p:spPr>
        <p:txBody>
          <a:bodyPr anchor="t" rtlCol="false" tIns="0" lIns="0" bIns="0" rIns="0">
            <a:spAutoFit/>
          </a:bodyPr>
          <a:lstStyle/>
          <a:p>
            <a:pPr algn="l">
              <a:lnSpc>
                <a:spcPts val="5809"/>
              </a:lnSpc>
            </a:pPr>
            <a:r>
              <a:rPr lang="en-US" sz="5280" spc="2624">
                <a:solidFill>
                  <a:srgbClr val="FFFFFF"/>
                </a:solidFill>
                <a:latin typeface="Kollektif Bold"/>
              </a:rPr>
              <a:t>DATA</a:t>
            </a:r>
          </a:p>
        </p:txBody>
      </p:sp>
      <p:sp>
        <p:nvSpPr>
          <p:cNvPr name="TextBox 4" id="4"/>
          <p:cNvSpPr txBox="true"/>
          <p:nvPr/>
        </p:nvSpPr>
        <p:spPr>
          <a:xfrm rot="0">
            <a:off x="960447" y="4854913"/>
            <a:ext cx="13695775" cy="2272548"/>
          </a:xfrm>
          <a:prstGeom prst="rect">
            <a:avLst/>
          </a:prstGeom>
        </p:spPr>
        <p:txBody>
          <a:bodyPr anchor="t" rtlCol="false" tIns="0" lIns="0" bIns="0" rIns="0">
            <a:spAutoFit/>
          </a:bodyPr>
          <a:lstStyle/>
          <a:p>
            <a:pPr algn="l">
              <a:lnSpc>
                <a:spcPts val="17427"/>
              </a:lnSpc>
            </a:pPr>
            <a:r>
              <a:rPr lang="en-US" sz="15842" spc="1695">
                <a:solidFill>
                  <a:srgbClr val="FFFFFF"/>
                </a:solidFill>
                <a:latin typeface="Public Sans Bold"/>
              </a:rPr>
              <a:t>MADRID</a:t>
            </a:r>
          </a:p>
        </p:txBody>
      </p:sp>
      <p:sp>
        <p:nvSpPr>
          <p:cNvPr name="Freeform 5" id="5"/>
          <p:cNvSpPr/>
          <p:nvPr/>
        </p:nvSpPr>
        <p:spPr>
          <a:xfrm flipH="false" flipV="false" rot="0">
            <a:off x="-928092" y="7365586"/>
            <a:ext cx="12832964" cy="303325"/>
          </a:xfrm>
          <a:custGeom>
            <a:avLst/>
            <a:gdLst/>
            <a:ahLst/>
            <a:cxnLst/>
            <a:rect r="r" b="b" t="t" l="l"/>
            <a:pathLst>
              <a:path h="303325" w="12832964">
                <a:moveTo>
                  <a:pt x="0" y="0"/>
                </a:moveTo>
                <a:lnTo>
                  <a:pt x="12832964" y="0"/>
                </a:lnTo>
                <a:lnTo>
                  <a:pt x="12832964" y="303325"/>
                </a:lnTo>
                <a:lnTo>
                  <a:pt x="0" y="303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60447" y="8957404"/>
            <a:ext cx="300896" cy="300896"/>
          </a:xfrm>
          <a:custGeom>
            <a:avLst/>
            <a:gdLst/>
            <a:ahLst/>
            <a:cxnLst/>
            <a:rect r="r" b="b" t="t" l="l"/>
            <a:pathLst>
              <a:path h="300896" w="300896">
                <a:moveTo>
                  <a:pt x="0" y="0"/>
                </a:moveTo>
                <a:lnTo>
                  <a:pt x="300896" y="0"/>
                </a:lnTo>
                <a:lnTo>
                  <a:pt x="300896" y="300896"/>
                </a:lnTo>
                <a:lnTo>
                  <a:pt x="0" y="3008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1319530" y="9017635"/>
            <a:ext cx="2850994"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a:rPr>
              <a:t>ENES BERKE KARAOĞLAN</a:t>
            </a:r>
          </a:p>
        </p:txBody>
      </p:sp>
      <p:sp>
        <p:nvSpPr>
          <p:cNvPr name="Freeform 8" id="8"/>
          <p:cNvSpPr/>
          <p:nvPr/>
        </p:nvSpPr>
        <p:spPr>
          <a:xfrm flipH="false" flipV="false" rot="0">
            <a:off x="-2695249" y="1536588"/>
            <a:ext cx="6873872" cy="162473"/>
          </a:xfrm>
          <a:custGeom>
            <a:avLst/>
            <a:gdLst/>
            <a:ahLst/>
            <a:cxnLst/>
            <a:rect r="r" b="b" t="t" l="l"/>
            <a:pathLst>
              <a:path h="162473" w="6873872">
                <a:moveTo>
                  <a:pt x="0" y="0"/>
                </a:moveTo>
                <a:lnTo>
                  <a:pt x="6873872" y="0"/>
                </a:lnTo>
                <a:lnTo>
                  <a:pt x="6873872" y="162474"/>
                </a:lnTo>
                <a:lnTo>
                  <a:pt x="0" y="1624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5667282" y="9017635"/>
            <a:ext cx="2167362"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a:rPr>
              <a:t>FURKAN DEMIR</a:t>
            </a:r>
          </a:p>
        </p:txBody>
      </p:sp>
      <p:sp>
        <p:nvSpPr>
          <p:cNvPr name="Freeform 10" id="10"/>
          <p:cNvSpPr/>
          <p:nvPr/>
        </p:nvSpPr>
        <p:spPr>
          <a:xfrm flipH="false" flipV="false" rot="0">
            <a:off x="5309236" y="8951102"/>
            <a:ext cx="300896" cy="300896"/>
          </a:xfrm>
          <a:custGeom>
            <a:avLst/>
            <a:gdLst/>
            <a:ahLst/>
            <a:cxnLst/>
            <a:rect r="r" b="b" t="t" l="l"/>
            <a:pathLst>
              <a:path h="300896" w="300896">
                <a:moveTo>
                  <a:pt x="0" y="0"/>
                </a:moveTo>
                <a:lnTo>
                  <a:pt x="300896" y="0"/>
                </a:lnTo>
                <a:lnTo>
                  <a:pt x="300896" y="300895"/>
                </a:lnTo>
                <a:lnTo>
                  <a:pt x="0" y="30089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9330069" y="8982757"/>
            <a:ext cx="2525407" cy="300896"/>
            <a:chOff x="0" y="0"/>
            <a:chExt cx="3367210" cy="401194"/>
          </a:xfrm>
        </p:grpSpPr>
        <p:sp>
          <p:nvSpPr>
            <p:cNvPr name="TextBox 12" id="12"/>
            <p:cNvSpPr txBox="true"/>
            <p:nvPr/>
          </p:nvSpPr>
          <p:spPr>
            <a:xfrm rot="0">
              <a:off x="477394" y="77133"/>
              <a:ext cx="2889816" cy="324061"/>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a:rPr>
                <a:t>EMIRHAN TOZLU</a:t>
              </a:r>
            </a:p>
          </p:txBody>
        </p:sp>
        <p:sp>
          <p:nvSpPr>
            <p:cNvPr name="Freeform 13" id="13"/>
            <p:cNvSpPr/>
            <p:nvPr/>
          </p:nvSpPr>
          <p:spPr>
            <a:xfrm flipH="false" flipV="false" rot="0">
              <a:off x="0" y="0"/>
              <a:ext cx="401194" cy="401194"/>
            </a:xfrm>
            <a:custGeom>
              <a:avLst/>
              <a:gdLst/>
              <a:ahLst/>
              <a:cxnLst/>
              <a:rect r="r" b="b" t="t" l="l"/>
              <a:pathLst>
                <a:path h="401194" w="401194">
                  <a:moveTo>
                    <a:pt x="0" y="0"/>
                  </a:moveTo>
                  <a:lnTo>
                    <a:pt x="401194" y="0"/>
                  </a:lnTo>
                  <a:lnTo>
                    <a:pt x="401194" y="401194"/>
                  </a:lnTo>
                  <a:lnTo>
                    <a:pt x="0" y="4011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TextBox 14" id="14"/>
          <p:cNvSpPr txBox="true"/>
          <p:nvPr/>
        </p:nvSpPr>
        <p:spPr>
          <a:xfrm rot="0">
            <a:off x="1028700" y="1022238"/>
            <a:ext cx="3149923" cy="276225"/>
          </a:xfrm>
          <a:prstGeom prst="rect">
            <a:avLst/>
          </a:prstGeom>
        </p:spPr>
        <p:txBody>
          <a:bodyPr anchor="t" rtlCol="false" tIns="0" lIns="0" bIns="0" rIns="0">
            <a:spAutoFit/>
          </a:bodyPr>
          <a:lstStyle/>
          <a:p>
            <a:pPr algn="just">
              <a:lnSpc>
                <a:spcPts val="2100"/>
              </a:lnSpc>
            </a:pPr>
            <a:r>
              <a:rPr lang="en-US" sz="1500">
                <a:solidFill>
                  <a:srgbClr val="FFFFFF"/>
                </a:solidFill>
                <a:latin typeface="Kollektif"/>
              </a:rPr>
              <a:t>AI CLUB DATATHON PROJE SUNUM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96272" y="3980204"/>
            <a:ext cx="15495456" cy="4874025"/>
          </a:xfrm>
          <a:custGeom>
            <a:avLst/>
            <a:gdLst/>
            <a:ahLst/>
            <a:cxnLst/>
            <a:rect r="r" b="b" t="t" l="l"/>
            <a:pathLst>
              <a:path h="4874025" w="15495456">
                <a:moveTo>
                  <a:pt x="0" y="0"/>
                </a:moveTo>
                <a:lnTo>
                  <a:pt x="15495456" y="0"/>
                </a:lnTo>
                <a:lnTo>
                  <a:pt x="15495456" y="4874025"/>
                </a:lnTo>
                <a:lnTo>
                  <a:pt x="0" y="48740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612619" y="2269812"/>
            <a:ext cx="13062762" cy="1182667"/>
          </a:xfrm>
          <a:prstGeom prst="rect">
            <a:avLst/>
          </a:prstGeom>
        </p:spPr>
        <p:txBody>
          <a:bodyPr anchor="t" rtlCol="false" tIns="0" lIns="0" bIns="0" rIns="0">
            <a:spAutoFit/>
          </a:bodyPr>
          <a:lstStyle/>
          <a:p>
            <a:pPr algn="ctr">
              <a:lnSpc>
                <a:spcPts val="9570"/>
              </a:lnSpc>
            </a:pPr>
            <a:r>
              <a:rPr lang="en-US" sz="6835">
                <a:solidFill>
                  <a:srgbClr val="18072B"/>
                </a:solidFill>
                <a:latin typeface="Roboto Bold"/>
              </a:rPr>
              <a:t>Çözüm Aşaması - 2</a:t>
            </a:r>
          </a:p>
        </p:txBody>
      </p:sp>
      <p:sp>
        <p:nvSpPr>
          <p:cNvPr name="TextBox 4" id="4"/>
          <p:cNvSpPr txBox="true"/>
          <p:nvPr/>
        </p:nvSpPr>
        <p:spPr>
          <a:xfrm rot="0">
            <a:off x="2832292" y="4500147"/>
            <a:ext cx="12623416" cy="3776989"/>
          </a:xfrm>
          <a:prstGeom prst="rect">
            <a:avLst/>
          </a:prstGeom>
        </p:spPr>
        <p:txBody>
          <a:bodyPr anchor="t" rtlCol="false" tIns="0" lIns="0" bIns="0" rIns="0">
            <a:spAutoFit/>
          </a:bodyPr>
          <a:lstStyle/>
          <a:p>
            <a:pPr algn="ctr">
              <a:lnSpc>
                <a:spcPts val="3769"/>
              </a:lnSpc>
            </a:pPr>
            <a:r>
              <a:rPr lang="en-US" sz="2692">
                <a:solidFill>
                  <a:srgbClr val="FFFFFF"/>
                </a:solidFill>
                <a:latin typeface="Kollektif Bold"/>
              </a:rPr>
              <a:t>bk_frx veri setindeki veri miktarının diğer veri setlerine göre daha az olduğu dikkate alınarak, TensorFlow yapay sinir ağı yerine RandomForestRegressor modeli tercih edildi. Bu seçim, daha az veriyle daha iyi bir performans elde etmeyi hedefler. RandomForestRegressor modeli, karar ağaçlarından oluşan bir enseble yöntemi kullanarak veri setindeki karmaşık ilişkileri daha iyi yakalayabilir ve aynı zamanda aşırı öğrenmeye daha dirençlidir. Bu değişiklik, veri setinin boyutuyla daha uyumlu bir modelin seçilmesini sağlar, böylece daha güvenilir tahminler elde edilir.</a:t>
            </a:r>
          </a:p>
        </p:txBody>
      </p:sp>
      <p:sp>
        <p:nvSpPr>
          <p:cNvPr name="Freeform 5" id="5"/>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28094B"/>
                </a:solidFill>
                <a:latin typeface="Kollektif Bold"/>
              </a:rPr>
              <a:t>DATA MADRID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grpSp>
        <p:nvGrpSpPr>
          <p:cNvPr name="Group 2" id="2"/>
          <p:cNvGrpSpPr/>
          <p:nvPr/>
        </p:nvGrpSpPr>
        <p:grpSpPr>
          <a:xfrm rot="0">
            <a:off x="0" y="2093870"/>
            <a:ext cx="18288000" cy="7349104"/>
            <a:chOff x="0" y="0"/>
            <a:chExt cx="4816593" cy="1935566"/>
          </a:xfrm>
        </p:grpSpPr>
        <p:sp>
          <p:nvSpPr>
            <p:cNvPr name="Freeform 3" id="3"/>
            <p:cNvSpPr/>
            <p:nvPr/>
          </p:nvSpPr>
          <p:spPr>
            <a:xfrm flipH="false" flipV="false" rot="0">
              <a:off x="0" y="0"/>
              <a:ext cx="4816592" cy="1935566"/>
            </a:xfrm>
            <a:custGeom>
              <a:avLst/>
              <a:gdLst/>
              <a:ahLst/>
              <a:cxnLst/>
              <a:rect r="r" b="b" t="t" l="l"/>
              <a:pathLst>
                <a:path h="1935566" w="4816592">
                  <a:moveTo>
                    <a:pt x="0" y="0"/>
                  </a:moveTo>
                  <a:lnTo>
                    <a:pt x="4816592" y="0"/>
                  </a:lnTo>
                  <a:lnTo>
                    <a:pt x="4816592" y="1935566"/>
                  </a:lnTo>
                  <a:lnTo>
                    <a:pt x="0" y="1935566"/>
                  </a:lnTo>
                  <a:close/>
                </a:path>
              </a:pathLst>
            </a:custGeom>
            <a:solidFill>
              <a:srgbClr val="FFFFFF"/>
            </a:solidFill>
          </p:spPr>
        </p:sp>
        <p:sp>
          <p:nvSpPr>
            <p:cNvPr name="TextBox 4" id="4"/>
            <p:cNvSpPr txBox="true"/>
            <p:nvPr/>
          </p:nvSpPr>
          <p:spPr>
            <a:xfrm>
              <a:off x="0" y="-47625"/>
              <a:ext cx="4816593" cy="1983191"/>
            </a:xfrm>
            <a:prstGeom prst="rect">
              <a:avLst/>
            </a:prstGeom>
          </p:spPr>
          <p:txBody>
            <a:bodyPr anchor="ctr" rtlCol="false" tIns="50800" lIns="50800" bIns="50800" rIns="50800"/>
            <a:lstStyle/>
            <a:p>
              <a:pPr algn="ctr">
                <a:lnSpc>
                  <a:spcPts val="2940"/>
                </a:lnSpc>
              </a:pPr>
            </a:p>
          </p:txBody>
        </p:sp>
      </p:grpSp>
      <p:sp>
        <p:nvSpPr>
          <p:cNvPr name="Freeform 5" id="5"/>
          <p:cNvSpPr/>
          <p:nvPr/>
        </p:nvSpPr>
        <p:spPr>
          <a:xfrm flipH="false" flipV="false" rot="0">
            <a:off x="12616056" y="2984599"/>
            <a:ext cx="5671944" cy="5671944"/>
          </a:xfrm>
          <a:custGeom>
            <a:avLst/>
            <a:gdLst/>
            <a:ahLst/>
            <a:cxnLst/>
            <a:rect r="r" b="b" t="t" l="l"/>
            <a:pathLst>
              <a:path h="5671944" w="5671944">
                <a:moveTo>
                  <a:pt x="0" y="0"/>
                </a:moveTo>
                <a:lnTo>
                  <a:pt x="5671944" y="0"/>
                </a:lnTo>
                <a:lnTo>
                  <a:pt x="5671944" y="5671943"/>
                </a:lnTo>
                <a:lnTo>
                  <a:pt x="0" y="56719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3200977" y="3552513"/>
            <a:ext cx="4554851" cy="4554833"/>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8"/>
              <a:stretch>
                <a:fillRect l="0" t="0" r="0" b="0"/>
              </a:stretch>
            </a:blipFill>
          </p:spPr>
        </p:sp>
      </p:grpSp>
      <p:sp>
        <p:nvSpPr>
          <p:cNvPr name="Freeform 10" id="10"/>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1924853" y="2401720"/>
            <a:ext cx="6148437" cy="981075"/>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28094B"/>
                </a:solidFill>
                <a:latin typeface="Roboto Bold"/>
              </a:rPr>
              <a:t>SONUÇ</a:t>
            </a:r>
          </a:p>
        </p:txBody>
      </p:sp>
      <p:sp>
        <p:nvSpPr>
          <p:cNvPr name="TextBox 12" id="12"/>
          <p:cNvSpPr txBox="true"/>
          <p:nvPr/>
        </p:nvSpPr>
        <p:spPr>
          <a:xfrm rot="0">
            <a:off x="1924853" y="3704219"/>
            <a:ext cx="10405506" cy="5194935"/>
          </a:xfrm>
          <a:prstGeom prst="rect">
            <a:avLst/>
          </a:prstGeom>
        </p:spPr>
        <p:txBody>
          <a:bodyPr anchor="t" rtlCol="false" tIns="0" lIns="0" bIns="0" rIns="0">
            <a:spAutoFit/>
          </a:bodyPr>
          <a:lstStyle/>
          <a:p>
            <a:pPr algn="just">
              <a:lnSpc>
                <a:spcPts val="2940"/>
              </a:lnSpc>
            </a:pPr>
            <a:r>
              <a:rPr lang="en-US" sz="2100">
                <a:solidFill>
                  <a:srgbClr val="28094B"/>
                </a:solidFill>
                <a:latin typeface="Kollektif"/>
              </a:rPr>
              <a:t>Bu projede, finansal varlıkların fiyatlarını tahmin etmek için çeşitli makine öğrenimi modellerini kullandık. Veri setlerini anlama, ön işleme, model seçimi ve performans değerlendirmesi gibi aşamalardan geçerek, her bir modelin gelecekteki fiyatları tahmin etme yeteneğini değerlendirdik. Yapay sinir ağı, RandomForestRegressor, Lineer Regresyon gibi farklı modelleri denedik ve her birinin avantajlarını ve dezavantajlarını değerlendirdik.</a:t>
            </a:r>
          </a:p>
          <a:p>
            <a:pPr algn="just">
              <a:lnSpc>
                <a:spcPts val="2940"/>
              </a:lnSpc>
            </a:pPr>
          </a:p>
          <a:p>
            <a:pPr algn="just" marL="0" indent="0" lvl="0">
              <a:lnSpc>
                <a:spcPts val="2940"/>
              </a:lnSpc>
              <a:spcBef>
                <a:spcPct val="0"/>
              </a:spcBef>
            </a:pPr>
            <a:r>
              <a:rPr lang="en-US" sz="2100">
                <a:solidFill>
                  <a:srgbClr val="28094B"/>
                </a:solidFill>
                <a:latin typeface="Kollektif"/>
              </a:rPr>
              <a:t>Sonuç olarak, veri setlerindeki örüntülerin modelleme sürecinde önemli olduğunu gözlemledik. Hangi modelin en iyi performansı gösterdiği, veri setinin özelliklerine, boyutuna ve kullanım senaryosuna bağlı olarak değişebilir. Dolayısıyla, doğru modelin seçimi ve uygulanması, finansal tahminlerin doğruluğunu ve güvenilirliğini sağlamak açısından kritiktir. Bu projenin sonuçları, finansal varlıkların gelecekteki fiyat hareketlerini tahmin etme konusunda fikir verici olabilir ve gelecekteki benzer projeler için yol gösterici olabilir.</a:t>
            </a:r>
          </a:p>
        </p:txBody>
      </p:sp>
      <p:sp>
        <p:nvSpPr>
          <p:cNvPr name="TextBox 13" id="13"/>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Bold"/>
              </a:rPr>
              <a:t>DATA MADRID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true" rot="-10800000">
            <a:off x="-4235198" y="-4300971"/>
            <a:ext cx="12495320" cy="15522137"/>
          </a:xfrm>
          <a:custGeom>
            <a:avLst/>
            <a:gdLst/>
            <a:ahLst/>
            <a:cxnLst/>
            <a:rect r="r" b="b" t="t" l="l"/>
            <a:pathLst>
              <a:path h="15522137" w="12495320">
                <a:moveTo>
                  <a:pt x="0" y="15522137"/>
                </a:moveTo>
                <a:lnTo>
                  <a:pt x="12495321" y="15522137"/>
                </a:lnTo>
                <a:lnTo>
                  <a:pt x="12495321" y="0"/>
                </a:lnTo>
                <a:lnTo>
                  <a:pt x="0" y="0"/>
                </a:lnTo>
                <a:lnTo>
                  <a:pt x="0" y="1552213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458386" y="687387"/>
            <a:ext cx="9701632" cy="720725"/>
          </a:xfrm>
          <a:prstGeom prst="rect">
            <a:avLst/>
          </a:prstGeom>
        </p:spPr>
        <p:txBody>
          <a:bodyPr anchor="t" rtlCol="false" tIns="0" lIns="0" bIns="0" rIns="0">
            <a:spAutoFit/>
          </a:bodyPr>
          <a:lstStyle/>
          <a:p>
            <a:pPr algn="r">
              <a:lnSpc>
                <a:spcPts val="5500"/>
              </a:lnSpc>
            </a:pPr>
            <a:r>
              <a:rPr lang="en-US" sz="5000" spc="535">
                <a:solidFill>
                  <a:srgbClr val="FFFFFF"/>
                </a:solidFill>
                <a:latin typeface="Public Sans Bold"/>
              </a:rPr>
              <a:t>KULLANILAN KAYNAKLAR</a:t>
            </a:r>
          </a:p>
        </p:txBody>
      </p:sp>
      <p:sp>
        <p:nvSpPr>
          <p:cNvPr name="TextBox 4" id="4"/>
          <p:cNvSpPr txBox="true"/>
          <p:nvPr/>
        </p:nvSpPr>
        <p:spPr>
          <a:xfrm rot="0">
            <a:off x="5458386" y="1584325"/>
            <a:ext cx="11800914" cy="7673975"/>
          </a:xfrm>
          <a:prstGeom prst="rect">
            <a:avLst/>
          </a:prstGeom>
        </p:spPr>
        <p:txBody>
          <a:bodyPr anchor="t" rtlCol="false" tIns="0" lIns="0" bIns="0" rIns="0">
            <a:spAutoFit/>
          </a:bodyPr>
          <a:lstStyle/>
          <a:p>
            <a:pPr algn="l">
              <a:lnSpc>
                <a:spcPts val="2799"/>
              </a:lnSpc>
            </a:pPr>
            <a:r>
              <a:rPr lang="en-US" sz="1999">
                <a:solidFill>
                  <a:srgbClr val="FFFFFF"/>
                </a:solidFill>
                <a:latin typeface="Kollektif Bold"/>
              </a:rPr>
              <a:t>-&gt; https://github.com/afnhsn/deepPrediction</a:t>
            </a:r>
          </a:p>
          <a:p>
            <a:pPr algn="l">
              <a:lnSpc>
                <a:spcPts val="2799"/>
              </a:lnSpc>
            </a:pPr>
          </a:p>
          <a:p>
            <a:pPr algn="l">
              <a:lnSpc>
                <a:spcPts val="2799"/>
              </a:lnSpc>
            </a:pPr>
            <a:r>
              <a:rPr lang="en-US" sz="1999">
                <a:solidFill>
                  <a:srgbClr val="FFFFFF"/>
                </a:solidFill>
                <a:latin typeface="Kollektif Bold"/>
              </a:rPr>
              <a:t>-&gt; https://github.com/zkhotanlou/LSTM_and_GRU_Stock_Prediction/blob/main/README.md</a:t>
            </a:r>
          </a:p>
          <a:p>
            <a:pPr algn="l">
              <a:lnSpc>
                <a:spcPts val="2799"/>
              </a:lnSpc>
            </a:pPr>
          </a:p>
          <a:p>
            <a:pPr algn="l">
              <a:lnSpc>
                <a:spcPts val="2799"/>
              </a:lnSpc>
            </a:pPr>
            <a:r>
              <a:rPr lang="en-US" sz="1999">
                <a:solidFill>
                  <a:srgbClr val="FFFFFF"/>
                </a:solidFill>
                <a:latin typeface="Kollektif Bold"/>
              </a:rPr>
              <a:t>-&gt; http://adudspace.adu.edu.tr:8080/jspui/bitstream/11607/4518/1/3154.pdf</a:t>
            </a:r>
          </a:p>
          <a:p>
            <a:pPr algn="l">
              <a:lnSpc>
                <a:spcPts val="1960"/>
              </a:lnSpc>
            </a:pPr>
            <a:r>
              <a:rPr lang="en-US" sz="1400">
                <a:solidFill>
                  <a:srgbClr val="FFFFFF"/>
                </a:solidFill>
                <a:latin typeface="Kollektif Bold"/>
              </a:rPr>
              <a:t>      (DERİN ÖĞRENME İLE HİSSE SENEDİ PİYASASI TAHMİNİ) </a:t>
            </a:r>
          </a:p>
          <a:p>
            <a:pPr algn="l">
              <a:lnSpc>
                <a:spcPts val="2799"/>
              </a:lnSpc>
            </a:pPr>
          </a:p>
          <a:p>
            <a:pPr algn="l">
              <a:lnSpc>
                <a:spcPts val="2799"/>
              </a:lnSpc>
            </a:pPr>
            <a:r>
              <a:rPr lang="en-US" sz="1999">
                <a:solidFill>
                  <a:srgbClr val="FFFFFF"/>
                </a:solidFill>
                <a:latin typeface="Kollektif Bold"/>
              </a:rPr>
              <a:t>-&gt; https://www.youtube.com/watch?v=XZMZrFJE4z8 </a:t>
            </a:r>
          </a:p>
          <a:p>
            <a:pPr algn="l">
              <a:lnSpc>
                <a:spcPts val="1960"/>
              </a:lnSpc>
            </a:pPr>
            <a:r>
              <a:rPr lang="en-US" sz="1400">
                <a:solidFill>
                  <a:srgbClr val="FFFFFF"/>
                </a:solidFill>
                <a:latin typeface="Kollektif Bold"/>
              </a:rPr>
              <a:t>      (Yapay Zeka Borsa Hisse Senedi Tahmin Uygulaması -V1)</a:t>
            </a:r>
          </a:p>
          <a:p>
            <a:pPr algn="l">
              <a:lnSpc>
                <a:spcPts val="2799"/>
              </a:lnSpc>
            </a:pPr>
          </a:p>
          <a:p>
            <a:pPr algn="l">
              <a:lnSpc>
                <a:spcPts val="2799"/>
              </a:lnSpc>
            </a:pPr>
            <a:r>
              <a:rPr lang="en-US" sz="1999">
                <a:solidFill>
                  <a:srgbClr val="FFFFFF"/>
                </a:solidFill>
                <a:latin typeface="Kollektif Bold"/>
              </a:rPr>
              <a:t>-&gt; http://iibfdergisi.ksu.edu.tr/en/download/article-file/334511</a:t>
            </a:r>
          </a:p>
          <a:p>
            <a:pPr algn="l">
              <a:lnSpc>
                <a:spcPts val="1960"/>
              </a:lnSpc>
            </a:pPr>
            <a:r>
              <a:rPr lang="en-US" sz="1400">
                <a:solidFill>
                  <a:srgbClr val="FFFFFF"/>
                </a:solidFill>
                <a:latin typeface="Kollektif Bold"/>
              </a:rPr>
              <a:t>      </a:t>
            </a:r>
            <a:r>
              <a:rPr lang="en-US" sz="1400">
                <a:solidFill>
                  <a:srgbClr val="FFFFFF"/>
                </a:solidFill>
                <a:latin typeface="Kollektif Bold"/>
              </a:rPr>
              <a:t>(HİSSE SENEDİ KAPANIŞ FİYATLARININ YAPAY SİNİR AĞLARI VE BULANIK MANTIK ÇIKARIM    SİSTEMLERİ İLE TAHMİN EDİLMESİ)</a:t>
            </a:r>
          </a:p>
          <a:p>
            <a:pPr algn="l">
              <a:lnSpc>
                <a:spcPts val="2799"/>
              </a:lnSpc>
            </a:pPr>
          </a:p>
          <a:p>
            <a:pPr algn="l">
              <a:lnSpc>
                <a:spcPts val="2799"/>
              </a:lnSpc>
            </a:pPr>
            <a:r>
              <a:rPr lang="en-US" sz="1999">
                <a:solidFill>
                  <a:srgbClr val="FFFFFF"/>
                </a:solidFill>
                <a:latin typeface="Kollektif Bold"/>
              </a:rPr>
              <a:t>-&gt; https://dergipark.org.tr/en/download/article-file/960735 </a:t>
            </a:r>
          </a:p>
          <a:p>
            <a:pPr algn="l">
              <a:lnSpc>
                <a:spcPts val="1960"/>
              </a:lnSpc>
            </a:pPr>
            <a:r>
              <a:rPr lang="en-US" sz="1400">
                <a:solidFill>
                  <a:srgbClr val="FFFFFF"/>
                </a:solidFill>
                <a:latin typeface="Kollektif Bold"/>
              </a:rPr>
              <a:t>      </a:t>
            </a:r>
            <a:r>
              <a:rPr lang="en-US" sz="1400">
                <a:solidFill>
                  <a:srgbClr val="FFFFFF"/>
                </a:solidFill>
                <a:latin typeface="Kollektif Bold"/>
              </a:rPr>
              <a:t>(THY Hisse Senedi Değerinin Yapay Sinir Ağları İle Kestirimi )</a:t>
            </a:r>
          </a:p>
          <a:p>
            <a:pPr algn="l">
              <a:lnSpc>
                <a:spcPts val="2800"/>
              </a:lnSpc>
            </a:pPr>
          </a:p>
          <a:p>
            <a:pPr algn="l">
              <a:lnSpc>
                <a:spcPts val="2800"/>
              </a:lnSpc>
            </a:pPr>
            <a:r>
              <a:rPr lang="en-US" sz="2000">
                <a:solidFill>
                  <a:srgbClr val="FFFFFF"/>
                </a:solidFill>
                <a:latin typeface="Kollektif Bold"/>
              </a:rPr>
              <a:t>-&gt; Machine Learning (Unlocking Insights for Heart Failure Prediction)</a:t>
            </a:r>
          </a:p>
          <a:p>
            <a:pPr algn="l">
              <a:lnSpc>
                <a:spcPts val="2800"/>
              </a:lnSpc>
            </a:pPr>
          </a:p>
          <a:p>
            <a:pPr algn="l">
              <a:lnSpc>
                <a:spcPts val="2800"/>
              </a:lnSpc>
            </a:pPr>
            <a:r>
              <a:rPr lang="en-US" sz="2000">
                <a:solidFill>
                  <a:srgbClr val="FFFFFF"/>
                </a:solidFill>
                <a:latin typeface="Kollektif Bold"/>
              </a:rPr>
              <a:t>-&gt; Top 10 Machine Learning Algorithms ( Bosscoder Academy )</a:t>
            </a:r>
          </a:p>
          <a:p>
            <a:pPr algn="l">
              <a:lnSpc>
                <a:spcPts val="2800"/>
              </a:lnSpc>
            </a:pPr>
          </a:p>
          <a:p>
            <a:pPr algn="l">
              <a:lnSpc>
                <a:spcPts val="2800"/>
              </a:lnSpc>
            </a:pPr>
            <a:r>
              <a:rPr lang="en-US" sz="2000">
                <a:solidFill>
                  <a:srgbClr val="FFFFFF"/>
                </a:solidFill>
                <a:latin typeface="Kollektif Bold"/>
              </a:rPr>
              <a:t>-&gt; Top 10 Machine Learning Algorithms ( tutort Academy ) </a:t>
            </a:r>
          </a:p>
          <a:p>
            <a:pPr algn="l">
              <a:lnSpc>
                <a:spcPts val="2799"/>
              </a:lnSpc>
            </a:pPr>
          </a:p>
          <a:p>
            <a:pPr algn="l">
              <a:lnSpc>
                <a:spcPts val="2799"/>
              </a:lnSpc>
            </a:pPr>
            <a:r>
              <a:rPr lang="en-US" sz="1999">
                <a:solidFill>
                  <a:srgbClr val="FFFFFF"/>
                </a:solidFill>
                <a:latin typeface="Kollektif Bold"/>
              </a:rPr>
              <a:t>-&gt; ChatGPT - Copilot  ve benzeri yapay zeka araçlarından yardım alınmıştır.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256553" y="307173"/>
            <a:ext cx="16262788" cy="20202221"/>
          </a:xfrm>
          <a:custGeom>
            <a:avLst/>
            <a:gdLst/>
            <a:ahLst/>
            <a:cxnLst/>
            <a:rect r="r" b="b" t="t" l="l"/>
            <a:pathLst>
              <a:path h="20202221" w="16262788">
                <a:moveTo>
                  <a:pt x="0" y="0"/>
                </a:moveTo>
                <a:lnTo>
                  <a:pt x="16262788" y="0"/>
                </a:lnTo>
                <a:lnTo>
                  <a:pt x="16262788" y="20202221"/>
                </a:lnTo>
                <a:lnTo>
                  <a:pt x="0" y="2020222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971394" y="3679317"/>
            <a:ext cx="14833104" cy="1464183"/>
          </a:xfrm>
          <a:prstGeom prst="rect">
            <a:avLst/>
          </a:prstGeom>
        </p:spPr>
        <p:txBody>
          <a:bodyPr anchor="t" rtlCol="false" tIns="0" lIns="0" bIns="0" rIns="0">
            <a:spAutoFit/>
          </a:bodyPr>
          <a:lstStyle/>
          <a:p>
            <a:pPr algn="ctr">
              <a:lnSpc>
                <a:spcPts val="5585"/>
              </a:lnSpc>
            </a:pPr>
            <a:r>
              <a:rPr lang="en-US" sz="5699" spc="598">
                <a:solidFill>
                  <a:srgbClr val="18072B"/>
                </a:solidFill>
                <a:latin typeface="Roboto Bold"/>
              </a:rPr>
              <a:t>BIZI DINLEDIĞINIZ IÇIN TEŞEKKÜRLER</a:t>
            </a:r>
          </a:p>
        </p:txBody>
      </p:sp>
      <p:sp>
        <p:nvSpPr>
          <p:cNvPr name="TextBox 4" id="4"/>
          <p:cNvSpPr txBox="true"/>
          <p:nvPr/>
        </p:nvSpPr>
        <p:spPr>
          <a:xfrm rot="0">
            <a:off x="5509440" y="1638714"/>
            <a:ext cx="7757013" cy="1285875"/>
          </a:xfrm>
          <a:prstGeom prst="rect">
            <a:avLst/>
          </a:prstGeom>
        </p:spPr>
        <p:txBody>
          <a:bodyPr anchor="t" rtlCol="false" tIns="0" lIns="0" bIns="0" rIns="0">
            <a:spAutoFit/>
          </a:bodyPr>
          <a:lstStyle/>
          <a:p>
            <a:pPr algn="ctr">
              <a:lnSpc>
                <a:spcPts val="3300"/>
              </a:lnSpc>
            </a:pPr>
          </a:p>
          <a:p>
            <a:pPr algn="ctr">
              <a:lnSpc>
                <a:spcPts val="3300"/>
              </a:lnSpc>
            </a:pPr>
            <a:r>
              <a:rPr lang="en-US" sz="3000" spc="254">
                <a:solidFill>
                  <a:srgbClr val="18072B"/>
                </a:solidFill>
                <a:latin typeface="Public Sans Heavy"/>
              </a:rPr>
              <a:t>Data Madrid Ekibi</a:t>
            </a:r>
          </a:p>
          <a:p>
            <a:pPr algn="ctr">
              <a:lnSpc>
                <a:spcPts val="3300"/>
              </a:lnSpc>
            </a:pPr>
          </a:p>
        </p:txBody>
      </p:sp>
      <p:sp>
        <p:nvSpPr>
          <p:cNvPr name="Freeform 5" id="5"/>
          <p:cNvSpPr/>
          <p:nvPr/>
        </p:nvSpPr>
        <p:spPr>
          <a:xfrm flipH="false" flipV="false" rot="0">
            <a:off x="6527750" y="2006940"/>
            <a:ext cx="779638" cy="539900"/>
          </a:xfrm>
          <a:custGeom>
            <a:avLst/>
            <a:gdLst/>
            <a:ahLst/>
            <a:cxnLst/>
            <a:rect r="r" b="b" t="t" l="l"/>
            <a:pathLst>
              <a:path h="539900" w="779638">
                <a:moveTo>
                  <a:pt x="0" y="0"/>
                </a:moveTo>
                <a:lnTo>
                  <a:pt x="779638" y="0"/>
                </a:lnTo>
                <a:lnTo>
                  <a:pt x="779638" y="539899"/>
                </a:lnTo>
                <a:lnTo>
                  <a:pt x="0" y="5398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1484659" y="2006940"/>
            <a:ext cx="779638" cy="539900"/>
          </a:xfrm>
          <a:custGeom>
            <a:avLst/>
            <a:gdLst/>
            <a:ahLst/>
            <a:cxnLst/>
            <a:rect r="r" b="b" t="t" l="l"/>
            <a:pathLst>
              <a:path h="539900" w="779638">
                <a:moveTo>
                  <a:pt x="0" y="0"/>
                </a:moveTo>
                <a:lnTo>
                  <a:pt x="779639" y="0"/>
                </a:lnTo>
                <a:lnTo>
                  <a:pt x="779639" y="539899"/>
                </a:lnTo>
                <a:lnTo>
                  <a:pt x="0" y="5398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true" rot="-10800000">
            <a:off x="-229820" y="-4568253"/>
            <a:ext cx="12495320" cy="15522137"/>
          </a:xfrm>
          <a:custGeom>
            <a:avLst/>
            <a:gdLst/>
            <a:ahLst/>
            <a:cxnLst/>
            <a:rect r="r" b="b" t="t" l="l"/>
            <a:pathLst>
              <a:path h="15522137" w="12495320">
                <a:moveTo>
                  <a:pt x="0" y="15522137"/>
                </a:moveTo>
                <a:lnTo>
                  <a:pt x="12495320" y="15522137"/>
                </a:lnTo>
                <a:lnTo>
                  <a:pt x="12495320" y="0"/>
                </a:lnTo>
                <a:lnTo>
                  <a:pt x="0" y="0"/>
                </a:lnTo>
                <a:lnTo>
                  <a:pt x="0" y="1552213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532599" y="2030070"/>
            <a:ext cx="7987132" cy="1329855"/>
          </a:xfrm>
          <a:prstGeom prst="rect">
            <a:avLst/>
          </a:prstGeom>
        </p:spPr>
        <p:txBody>
          <a:bodyPr anchor="t" rtlCol="false" tIns="0" lIns="0" bIns="0" rIns="0">
            <a:spAutoFit/>
          </a:bodyPr>
          <a:lstStyle/>
          <a:p>
            <a:pPr algn="r">
              <a:lnSpc>
                <a:spcPts val="10163"/>
              </a:lnSpc>
            </a:pPr>
            <a:r>
              <a:rPr lang="en-US" sz="9239" spc="988">
                <a:solidFill>
                  <a:srgbClr val="FFFFFF"/>
                </a:solidFill>
                <a:latin typeface="Public Sans Bold"/>
              </a:rPr>
              <a:t>İLETİŞİM</a:t>
            </a:r>
          </a:p>
        </p:txBody>
      </p:sp>
      <p:grpSp>
        <p:nvGrpSpPr>
          <p:cNvPr name="Group 4" id="4"/>
          <p:cNvGrpSpPr/>
          <p:nvPr/>
        </p:nvGrpSpPr>
        <p:grpSpPr>
          <a:xfrm rot="0">
            <a:off x="8829287" y="6142583"/>
            <a:ext cx="7690444" cy="806181"/>
            <a:chOff x="0" y="0"/>
            <a:chExt cx="10253926" cy="1074908"/>
          </a:xfrm>
        </p:grpSpPr>
        <p:sp>
          <p:nvSpPr>
            <p:cNvPr name="Freeform 5" id="5"/>
            <p:cNvSpPr/>
            <p:nvPr/>
          </p:nvSpPr>
          <p:spPr>
            <a:xfrm flipH="false" flipV="false" rot="0">
              <a:off x="9179018" y="0"/>
              <a:ext cx="1074908" cy="1074908"/>
            </a:xfrm>
            <a:custGeom>
              <a:avLst/>
              <a:gdLst/>
              <a:ahLst/>
              <a:cxnLst/>
              <a:rect r="r" b="b" t="t" l="l"/>
              <a:pathLst>
                <a:path h="1074908" w="1074908">
                  <a:moveTo>
                    <a:pt x="0" y="0"/>
                  </a:moveTo>
                  <a:lnTo>
                    <a:pt x="1074908" y="0"/>
                  </a:lnTo>
                  <a:lnTo>
                    <a:pt x="1074908" y="1074908"/>
                  </a:lnTo>
                  <a:lnTo>
                    <a:pt x="0" y="1074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0" y="353124"/>
              <a:ext cx="8831384" cy="480483"/>
            </a:xfrm>
            <a:prstGeom prst="rect">
              <a:avLst/>
            </a:prstGeom>
          </p:spPr>
          <p:txBody>
            <a:bodyPr anchor="t" rtlCol="false" tIns="0" lIns="0" bIns="0" rIns="0">
              <a:spAutoFit/>
            </a:bodyPr>
            <a:lstStyle/>
            <a:p>
              <a:pPr algn="r">
                <a:lnSpc>
                  <a:spcPts val="2749"/>
                </a:lnSpc>
              </a:pPr>
              <a:r>
                <a:rPr lang="en-US" sz="2499" spc="212">
                  <a:solidFill>
                    <a:srgbClr val="FFFFFF"/>
                  </a:solidFill>
                  <a:latin typeface="Kollektif Bold"/>
                </a:rPr>
                <a:t>Emirhan Tozlu</a:t>
              </a:r>
            </a:p>
          </p:txBody>
        </p:sp>
      </p:grpSp>
      <p:grpSp>
        <p:nvGrpSpPr>
          <p:cNvPr name="Group 7" id="7"/>
          <p:cNvGrpSpPr/>
          <p:nvPr/>
        </p:nvGrpSpPr>
        <p:grpSpPr>
          <a:xfrm rot="0">
            <a:off x="8829287" y="4993502"/>
            <a:ext cx="7690444" cy="806181"/>
            <a:chOff x="0" y="0"/>
            <a:chExt cx="10253926" cy="1074908"/>
          </a:xfrm>
        </p:grpSpPr>
        <p:sp>
          <p:nvSpPr>
            <p:cNvPr name="Freeform 8" id="8"/>
            <p:cNvSpPr/>
            <p:nvPr/>
          </p:nvSpPr>
          <p:spPr>
            <a:xfrm flipH="false" flipV="false" rot="0">
              <a:off x="9179018" y="0"/>
              <a:ext cx="1074908" cy="1074908"/>
            </a:xfrm>
            <a:custGeom>
              <a:avLst/>
              <a:gdLst/>
              <a:ahLst/>
              <a:cxnLst/>
              <a:rect r="r" b="b" t="t" l="l"/>
              <a:pathLst>
                <a:path h="1074908" w="1074908">
                  <a:moveTo>
                    <a:pt x="0" y="0"/>
                  </a:moveTo>
                  <a:lnTo>
                    <a:pt x="1074908" y="0"/>
                  </a:lnTo>
                  <a:lnTo>
                    <a:pt x="1074908" y="1074908"/>
                  </a:lnTo>
                  <a:lnTo>
                    <a:pt x="0" y="1074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0" y="353124"/>
              <a:ext cx="8831384" cy="480483"/>
            </a:xfrm>
            <a:prstGeom prst="rect">
              <a:avLst/>
            </a:prstGeom>
          </p:spPr>
          <p:txBody>
            <a:bodyPr anchor="t" rtlCol="false" tIns="0" lIns="0" bIns="0" rIns="0">
              <a:spAutoFit/>
            </a:bodyPr>
            <a:lstStyle/>
            <a:p>
              <a:pPr algn="r">
                <a:lnSpc>
                  <a:spcPts val="2749"/>
                </a:lnSpc>
              </a:pPr>
              <a:r>
                <a:rPr lang="en-US" sz="2499" spc="212">
                  <a:solidFill>
                    <a:srgbClr val="FFFFFF"/>
                  </a:solidFill>
                  <a:latin typeface="Kollektif Bold"/>
                </a:rPr>
                <a:t>Furkan Demir</a:t>
              </a:r>
            </a:p>
          </p:txBody>
        </p:sp>
      </p:grpSp>
      <p:grpSp>
        <p:nvGrpSpPr>
          <p:cNvPr name="Group 10" id="10"/>
          <p:cNvGrpSpPr/>
          <p:nvPr/>
        </p:nvGrpSpPr>
        <p:grpSpPr>
          <a:xfrm rot="0">
            <a:off x="8829287" y="3844422"/>
            <a:ext cx="7690444" cy="806181"/>
            <a:chOff x="0" y="0"/>
            <a:chExt cx="10253926" cy="1074908"/>
          </a:xfrm>
        </p:grpSpPr>
        <p:sp>
          <p:nvSpPr>
            <p:cNvPr name="Freeform 11" id="11"/>
            <p:cNvSpPr/>
            <p:nvPr/>
          </p:nvSpPr>
          <p:spPr>
            <a:xfrm flipH="false" flipV="false" rot="0">
              <a:off x="9179018" y="0"/>
              <a:ext cx="1074908" cy="1074908"/>
            </a:xfrm>
            <a:custGeom>
              <a:avLst/>
              <a:gdLst/>
              <a:ahLst/>
              <a:cxnLst/>
              <a:rect r="r" b="b" t="t" l="l"/>
              <a:pathLst>
                <a:path h="1074908" w="1074908">
                  <a:moveTo>
                    <a:pt x="0" y="0"/>
                  </a:moveTo>
                  <a:lnTo>
                    <a:pt x="1074908" y="0"/>
                  </a:lnTo>
                  <a:lnTo>
                    <a:pt x="1074908" y="1074908"/>
                  </a:lnTo>
                  <a:lnTo>
                    <a:pt x="0" y="1074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0" y="353124"/>
              <a:ext cx="8831384" cy="480483"/>
            </a:xfrm>
            <a:prstGeom prst="rect">
              <a:avLst/>
            </a:prstGeom>
          </p:spPr>
          <p:txBody>
            <a:bodyPr anchor="t" rtlCol="false" tIns="0" lIns="0" bIns="0" rIns="0">
              <a:spAutoFit/>
            </a:bodyPr>
            <a:lstStyle/>
            <a:p>
              <a:pPr algn="r">
                <a:lnSpc>
                  <a:spcPts val="2749"/>
                </a:lnSpc>
              </a:pPr>
              <a:r>
                <a:rPr lang="en-US" sz="2499" spc="212">
                  <a:solidFill>
                    <a:srgbClr val="FFFFFF"/>
                  </a:solidFill>
                  <a:latin typeface="Kollektif Bold"/>
                </a:rPr>
                <a:t>Enes Berke Karaoğlan</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924613">
            <a:off x="-5549998" y="2053549"/>
            <a:ext cx="12287251" cy="10647531"/>
          </a:xfrm>
          <a:custGeom>
            <a:avLst/>
            <a:gdLst/>
            <a:ahLst/>
            <a:cxnLst/>
            <a:rect r="r" b="b" t="t" l="l"/>
            <a:pathLst>
              <a:path h="10647531" w="12287251">
                <a:moveTo>
                  <a:pt x="0" y="0"/>
                </a:moveTo>
                <a:lnTo>
                  <a:pt x="12287251" y="0"/>
                </a:lnTo>
                <a:lnTo>
                  <a:pt x="12287251" y="10647531"/>
                </a:lnTo>
                <a:lnTo>
                  <a:pt x="0" y="1064753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32719" y="2260028"/>
            <a:ext cx="8237970" cy="6769854"/>
          </a:xfrm>
          <a:custGeom>
            <a:avLst/>
            <a:gdLst/>
            <a:ahLst/>
            <a:cxnLst/>
            <a:rect r="r" b="b" t="t" l="l"/>
            <a:pathLst>
              <a:path h="6769854" w="8237970">
                <a:moveTo>
                  <a:pt x="0" y="0"/>
                </a:moveTo>
                <a:lnTo>
                  <a:pt x="8237970" y="0"/>
                </a:lnTo>
                <a:lnTo>
                  <a:pt x="8237970" y="6769854"/>
                </a:lnTo>
                <a:lnTo>
                  <a:pt x="0" y="6769854"/>
                </a:lnTo>
                <a:lnTo>
                  <a:pt x="0" y="0"/>
                </a:lnTo>
                <a:close/>
              </a:path>
            </a:pathLst>
          </a:custGeom>
          <a:blipFill>
            <a:blip r:embed="rId8"/>
            <a:stretch>
              <a:fillRect l="-7467" t="0" r="-7467" b="0"/>
            </a:stretch>
          </a:blipFill>
        </p:spPr>
      </p:sp>
      <p:sp>
        <p:nvSpPr>
          <p:cNvPr name="Freeform 6" id="6"/>
          <p:cNvSpPr/>
          <p:nvPr/>
        </p:nvSpPr>
        <p:spPr>
          <a:xfrm flipH="false" flipV="false" rot="-8100000">
            <a:off x="4065520" y="11042565"/>
            <a:ext cx="9512725" cy="224846"/>
          </a:xfrm>
          <a:custGeom>
            <a:avLst/>
            <a:gdLst/>
            <a:ahLst/>
            <a:cxnLst/>
            <a:rect r="r" b="b" t="t" l="l"/>
            <a:pathLst>
              <a:path h="224846" w="9512725">
                <a:moveTo>
                  <a:pt x="0" y="0"/>
                </a:moveTo>
                <a:lnTo>
                  <a:pt x="9512725" y="0"/>
                </a:lnTo>
                <a:lnTo>
                  <a:pt x="9512725" y="224846"/>
                </a:lnTo>
                <a:lnTo>
                  <a:pt x="0" y="2248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10800000">
            <a:off x="10905701" y="4139058"/>
            <a:ext cx="5883071" cy="139054"/>
          </a:xfrm>
          <a:custGeom>
            <a:avLst/>
            <a:gdLst/>
            <a:ahLst/>
            <a:cxnLst/>
            <a:rect r="r" b="b" t="t" l="l"/>
            <a:pathLst>
              <a:path h="139054" w="5883071">
                <a:moveTo>
                  <a:pt x="0" y="0"/>
                </a:moveTo>
                <a:lnTo>
                  <a:pt x="5883072" y="0"/>
                </a:lnTo>
                <a:lnTo>
                  <a:pt x="5883072" y="139054"/>
                </a:lnTo>
                <a:lnTo>
                  <a:pt x="0" y="1390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8100000">
            <a:off x="5314326" y="11400541"/>
            <a:ext cx="9512725" cy="224846"/>
          </a:xfrm>
          <a:custGeom>
            <a:avLst/>
            <a:gdLst/>
            <a:ahLst/>
            <a:cxnLst/>
            <a:rect r="r" b="b" t="t" l="l"/>
            <a:pathLst>
              <a:path h="224846" w="9512725">
                <a:moveTo>
                  <a:pt x="0" y="0"/>
                </a:moveTo>
                <a:lnTo>
                  <a:pt x="9512725" y="0"/>
                </a:lnTo>
                <a:lnTo>
                  <a:pt x="9512725" y="224847"/>
                </a:lnTo>
                <a:lnTo>
                  <a:pt x="0" y="2248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832719" y="2260028"/>
            <a:ext cx="8237970" cy="6769854"/>
          </a:xfrm>
          <a:custGeom>
            <a:avLst/>
            <a:gdLst/>
            <a:ahLst/>
            <a:cxnLst/>
            <a:rect r="r" b="b" t="t" l="l"/>
            <a:pathLst>
              <a:path h="6769854" w="8237970">
                <a:moveTo>
                  <a:pt x="0" y="0"/>
                </a:moveTo>
                <a:lnTo>
                  <a:pt x="8237970" y="0"/>
                </a:lnTo>
                <a:lnTo>
                  <a:pt x="8237970" y="6769854"/>
                </a:lnTo>
                <a:lnTo>
                  <a:pt x="0" y="6769854"/>
                </a:lnTo>
                <a:lnTo>
                  <a:pt x="0" y="0"/>
                </a:lnTo>
                <a:close/>
              </a:path>
            </a:pathLst>
          </a:custGeom>
          <a:blipFill>
            <a:blip r:embed="rId11"/>
            <a:stretch>
              <a:fillRect l="0" t="0" r="-23345" b="0"/>
            </a:stretch>
          </a:blipFill>
        </p:spPr>
      </p:sp>
      <p:sp>
        <p:nvSpPr>
          <p:cNvPr name="TextBox 11" id="11"/>
          <p:cNvSpPr txBox="true"/>
          <p:nvPr/>
        </p:nvSpPr>
        <p:spPr>
          <a:xfrm rot="0">
            <a:off x="10981901" y="2763648"/>
            <a:ext cx="5730671" cy="1137285"/>
          </a:xfrm>
          <a:prstGeom prst="rect">
            <a:avLst/>
          </a:prstGeom>
        </p:spPr>
        <p:txBody>
          <a:bodyPr anchor="t" rtlCol="false" tIns="0" lIns="0" bIns="0" rIns="0">
            <a:spAutoFit/>
          </a:bodyPr>
          <a:lstStyle/>
          <a:p>
            <a:pPr algn="ctr">
              <a:lnSpc>
                <a:spcPts val="9240"/>
              </a:lnSpc>
            </a:pPr>
            <a:r>
              <a:rPr lang="en-US" sz="6600">
                <a:solidFill>
                  <a:srgbClr val="18072B"/>
                </a:solidFill>
                <a:latin typeface="Roboto Bold"/>
              </a:rPr>
              <a:t>Proje Tanımı</a:t>
            </a:r>
          </a:p>
        </p:txBody>
      </p:sp>
      <p:sp>
        <p:nvSpPr>
          <p:cNvPr name="TextBox 12" id="12"/>
          <p:cNvSpPr txBox="true"/>
          <p:nvPr/>
        </p:nvSpPr>
        <p:spPr>
          <a:xfrm rot="0">
            <a:off x="10905701" y="4465437"/>
            <a:ext cx="5806871" cy="4803775"/>
          </a:xfrm>
          <a:prstGeom prst="rect">
            <a:avLst/>
          </a:prstGeom>
        </p:spPr>
        <p:txBody>
          <a:bodyPr anchor="t" rtlCol="false" tIns="0" lIns="0" bIns="0" rIns="0">
            <a:spAutoFit/>
          </a:bodyPr>
          <a:lstStyle/>
          <a:p>
            <a:pPr algn="just">
              <a:lnSpc>
                <a:spcPts val="3499"/>
              </a:lnSpc>
            </a:pPr>
            <a:r>
              <a:rPr lang="en-US" sz="2499">
                <a:solidFill>
                  <a:srgbClr val="18072B"/>
                </a:solidFill>
                <a:latin typeface="Kollektif"/>
              </a:rPr>
              <a:t>Bu proje, finansal varlıkların, özellikle hisse senetleri ve kripto paraları gibi gelecekteki fiyat hareketlerini tahmin etmeyi amaçlamaktadır. Geçmiş verilerin analizi ve çeşitli makine öğrenimi tekniklerinin kullanımıyla, yatırımcılara gelecekteki piyasa trendleri hakkında bilgi sağlayarak daha bilinçli yatırım kararları almalarına yardımcı olmayı hedeflemektedir.</a:t>
            </a:r>
          </a:p>
          <a:p>
            <a:pPr algn="just">
              <a:lnSpc>
                <a:spcPts val="3499"/>
              </a:lnSpc>
            </a:pPr>
          </a:p>
        </p:txBody>
      </p:sp>
      <p:sp>
        <p:nvSpPr>
          <p:cNvPr name="TextBox 13" id="13"/>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28094B"/>
                </a:solidFill>
                <a:latin typeface="Kollektif Bold"/>
              </a:rPr>
              <a:t>DATA MADRID</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true" rot="-10800000">
            <a:off x="-7735161" y="-5892051"/>
            <a:ext cx="14581663" cy="18113867"/>
          </a:xfrm>
          <a:custGeom>
            <a:avLst/>
            <a:gdLst/>
            <a:ahLst/>
            <a:cxnLst/>
            <a:rect r="r" b="b" t="t" l="l"/>
            <a:pathLst>
              <a:path h="18113867" w="14581663">
                <a:moveTo>
                  <a:pt x="0" y="18113867"/>
                </a:moveTo>
                <a:lnTo>
                  <a:pt x="14581664" y="18113867"/>
                </a:lnTo>
                <a:lnTo>
                  <a:pt x="14581664" y="0"/>
                </a:lnTo>
                <a:lnTo>
                  <a:pt x="0" y="0"/>
                </a:lnTo>
                <a:lnTo>
                  <a:pt x="0" y="1811386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938972" y="3369379"/>
            <a:ext cx="983355" cy="983355"/>
          </a:xfrm>
          <a:custGeom>
            <a:avLst/>
            <a:gdLst/>
            <a:ahLst/>
            <a:cxnLst/>
            <a:rect r="r" b="b" t="t" l="l"/>
            <a:pathLst>
              <a:path h="983355" w="983355">
                <a:moveTo>
                  <a:pt x="0" y="0"/>
                </a:moveTo>
                <a:lnTo>
                  <a:pt x="983355" y="0"/>
                </a:lnTo>
                <a:lnTo>
                  <a:pt x="983355" y="983355"/>
                </a:lnTo>
                <a:lnTo>
                  <a:pt x="0" y="9833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2770811" y="3503107"/>
            <a:ext cx="1340617" cy="639699"/>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01</a:t>
            </a:r>
          </a:p>
        </p:txBody>
      </p:sp>
      <p:sp>
        <p:nvSpPr>
          <p:cNvPr name="TextBox 5" id="5"/>
          <p:cNvSpPr txBox="true"/>
          <p:nvPr/>
        </p:nvSpPr>
        <p:spPr>
          <a:xfrm rot="0">
            <a:off x="4401956" y="3489391"/>
            <a:ext cx="7706655" cy="125920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Roboto"/>
              </a:rPr>
              <a:t>İlk aşamada projenin adımları ve içeriği, bununla birlikte atılması gereken adımlar belirlenmiş olup bir yol haritası oluşturulmuştur. (Neler yapılabilir? Ne şekilde ve hangi uygulamalar ile yapılabilir gibi sorular bu aşamada cevaplanmıştır.)</a:t>
            </a:r>
          </a:p>
        </p:txBody>
      </p:sp>
      <p:sp>
        <p:nvSpPr>
          <p:cNvPr name="Freeform 6" id="6"/>
          <p:cNvSpPr/>
          <p:nvPr/>
        </p:nvSpPr>
        <p:spPr>
          <a:xfrm flipH="false" flipV="true" rot="0">
            <a:off x="11464097" y="-2333643"/>
            <a:ext cx="14581663" cy="18113867"/>
          </a:xfrm>
          <a:custGeom>
            <a:avLst/>
            <a:gdLst/>
            <a:ahLst/>
            <a:cxnLst/>
            <a:rect r="r" b="b" t="t" l="l"/>
            <a:pathLst>
              <a:path h="18113867" w="14581663">
                <a:moveTo>
                  <a:pt x="0" y="18113868"/>
                </a:moveTo>
                <a:lnTo>
                  <a:pt x="14581663" y="18113868"/>
                </a:lnTo>
                <a:lnTo>
                  <a:pt x="14581663" y="0"/>
                </a:lnTo>
                <a:lnTo>
                  <a:pt x="0" y="0"/>
                </a:lnTo>
                <a:lnTo>
                  <a:pt x="0" y="1811386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3422550" y="2074053"/>
            <a:ext cx="12244690" cy="1009650"/>
          </a:xfrm>
          <a:prstGeom prst="rect">
            <a:avLst/>
          </a:prstGeom>
        </p:spPr>
        <p:txBody>
          <a:bodyPr anchor="t" rtlCol="false" tIns="0" lIns="0" bIns="0" rIns="0">
            <a:spAutoFit/>
          </a:bodyPr>
          <a:lstStyle/>
          <a:p>
            <a:pPr algn="ctr">
              <a:lnSpc>
                <a:spcPts val="7920"/>
              </a:lnSpc>
            </a:pPr>
            <a:r>
              <a:rPr lang="en-US" sz="6600">
                <a:solidFill>
                  <a:srgbClr val="FFFFFF"/>
                </a:solidFill>
                <a:latin typeface="Roboto Bold"/>
              </a:rPr>
              <a:t>Proje Ve Araştırma Basamakları</a:t>
            </a:r>
          </a:p>
        </p:txBody>
      </p:sp>
      <p:sp>
        <p:nvSpPr>
          <p:cNvPr name="Freeform 8" id="8"/>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2938972" y="5143500"/>
            <a:ext cx="983355" cy="983355"/>
          </a:xfrm>
          <a:custGeom>
            <a:avLst/>
            <a:gdLst/>
            <a:ahLst/>
            <a:cxnLst/>
            <a:rect r="r" b="b" t="t" l="l"/>
            <a:pathLst>
              <a:path h="983355" w="983355">
                <a:moveTo>
                  <a:pt x="0" y="0"/>
                </a:moveTo>
                <a:lnTo>
                  <a:pt x="983355" y="0"/>
                </a:lnTo>
                <a:lnTo>
                  <a:pt x="983355" y="983355"/>
                </a:lnTo>
                <a:lnTo>
                  <a:pt x="0" y="9833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2770811" y="5277228"/>
            <a:ext cx="1340617" cy="639699"/>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02</a:t>
            </a:r>
          </a:p>
        </p:txBody>
      </p:sp>
      <p:sp>
        <p:nvSpPr>
          <p:cNvPr name="TextBox 12" id="12"/>
          <p:cNvSpPr txBox="true"/>
          <p:nvPr/>
        </p:nvSpPr>
        <p:spPr>
          <a:xfrm rot="0">
            <a:off x="4401956" y="5305803"/>
            <a:ext cx="7706655" cy="3773805"/>
          </a:xfrm>
          <a:prstGeom prst="rect">
            <a:avLst/>
          </a:prstGeom>
        </p:spPr>
        <p:txBody>
          <a:bodyPr anchor="t" rtlCol="false" tIns="0" lIns="0" bIns="0" rIns="0">
            <a:spAutoFit/>
          </a:bodyPr>
          <a:lstStyle/>
          <a:p>
            <a:pPr algn="l">
              <a:lnSpc>
                <a:spcPts val="2520"/>
              </a:lnSpc>
            </a:pPr>
            <a:r>
              <a:rPr lang="en-US" sz="1800">
                <a:solidFill>
                  <a:srgbClr val="FFFFFF"/>
                </a:solidFill>
                <a:latin typeface="Roboto"/>
              </a:rPr>
              <a:t>İkinci aşamada genel literatür taraması yapılmıştır. İlk etapta bir finansal varlığın gelecekteki fiyatını tahmin etmekten bağımsız bir şekilde genel olarak makine öğrenimi ve derin öğrenme projeleri araştırılmıştır. </a:t>
            </a:r>
          </a:p>
          <a:p>
            <a:pPr algn="l">
              <a:lnSpc>
                <a:spcPts val="2520"/>
              </a:lnSpc>
            </a:pPr>
            <a:r>
              <a:rPr lang="en-US" sz="1800">
                <a:solidFill>
                  <a:srgbClr val="FFFFFF"/>
                </a:solidFill>
                <a:latin typeface="Roboto"/>
              </a:rPr>
              <a:t>Konuya daha vakıf olunduktan sonra alan daraltılmış ve hisse, para birimi gibi finansal varlıklar ile ilgili projeler araştırılmıştır.  </a:t>
            </a:r>
          </a:p>
          <a:p>
            <a:pPr algn="l">
              <a:lnSpc>
                <a:spcPts val="2520"/>
              </a:lnSpc>
            </a:pPr>
          </a:p>
          <a:p>
            <a:pPr algn="l">
              <a:lnSpc>
                <a:spcPts val="2520"/>
              </a:lnSpc>
            </a:pPr>
            <a:r>
              <a:rPr lang="en-US" sz="1800">
                <a:solidFill>
                  <a:srgbClr val="FFFFFF"/>
                </a:solidFill>
                <a:latin typeface="Roboto"/>
              </a:rPr>
              <a:t>Bu adımda incelenen kaynaklar:  </a:t>
            </a:r>
          </a:p>
          <a:p>
            <a:pPr algn="l">
              <a:lnSpc>
                <a:spcPts val="2520"/>
              </a:lnSpc>
            </a:pPr>
          </a:p>
          <a:p>
            <a:pPr algn="l">
              <a:lnSpc>
                <a:spcPts val="2520"/>
              </a:lnSpc>
            </a:pPr>
            <a:r>
              <a:rPr lang="en-US" sz="1800">
                <a:solidFill>
                  <a:srgbClr val="FFFFFF"/>
                </a:solidFill>
                <a:latin typeface="Roboto"/>
              </a:rPr>
              <a:t>-&gt;GitHub Projeleri </a:t>
            </a:r>
          </a:p>
          <a:p>
            <a:pPr algn="l">
              <a:lnSpc>
                <a:spcPts val="2520"/>
              </a:lnSpc>
            </a:pPr>
            <a:r>
              <a:rPr lang="en-US" sz="1800">
                <a:solidFill>
                  <a:srgbClr val="FFFFFF"/>
                </a:solidFill>
                <a:latin typeface="Roboto"/>
              </a:rPr>
              <a:t>-&gt; Youtube Videoları </a:t>
            </a:r>
          </a:p>
          <a:p>
            <a:pPr algn="l">
              <a:lnSpc>
                <a:spcPts val="2520"/>
              </a:lnSpc>
            </a:pPr>
            <a:r>
              <a:rPr lang="en-US" sz="1800">
                <a:solidFill>
                  <a:srgbClr val="FFFFFF"/>
                </a:solidFill>
                <a:latin typeface="Roboto"/>
              </a:rPr>
              <a:t>-&gt; Çeşitli Makaleler  Ve PDF Dokümanları</a:t>
            </a:r>
          </a:p>
          <a:p>
            <a:pPr algn="l">
              <a:lnSpc>
                <a:spcPts val="2520"/>
              </a:lnSpc>
              <a:spcBef>
                <a:spcPct val="0"/>
              </a:spcBef>
            </a:pPr>
            <a:r>
              <a:rPr lang="en-US" sz="1800">
                <a:solidFill>
                  <a:srgbClr val="FFFFFF"/>
                </a:solidFill>
                <a:latin typeface="Roboto"/>
              </a:rPr>
              <a:t>(Sunum sonunda kaynakça kısmında bağlantılar paylaşılmıştır.)</a:t>
            </a:r>
          </a:p>
        </p:txBody>
      </p:sp>
      <p:sp>
        <p:nvSpPr>
          <p:cNvPr name="Freeform 13" id="13"/>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Bold"/>
              </a:rPr>
              <a:t>DATA MADRID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true" rot="-10800000">
            <a:off x="-7735161" y="-5892051"/>
            <a:ext cx="14581663" cy="18113867"/>
          </a:xfrm>
          <a:custGeom>
            <a:avLst/>
            <a:gdLst/>
            <a:ahLst/>
            <a:cxnLst/>
            <a:rect r="r" b="b" t="t" l="l"/>
            <a:pathLst>
              <a:path h="18113867" w="14581663">
                <a:moveTo>
                  <a:pt x="0" y="18113867"/>
                </a:moveTo>
                <a:lnTo>
                  <a:pt x="14581664" y="18113867"/>
                </a:lnTo>
                <a:lnTo>
                  <a:pt x="14581664" y="0"/>
                </a:lnTo>
                <a:lnTo>
                  <a:pt x="0" y="0"/>
                </a:lnTo>
                <a:lnTo>
                  <a:pt x="0" y="18113867"/>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816195" y="1856568"/>
            <a:ext cx="9458624" cy="1107183"/>
            <a:chOff x="0" y="0"/>
            <a:chExt cx="12611498" cy="1476244"/>
          </a:xfrm>
        </p:grpSpPr>
        <p:sp>
          <p:nvSpPr>
            <p:cNvPr name="Freeform 4" id="4"/>
            <p:cNvSpPr/>
            <p:nvPr/>
          </p:nvSpPr>
          <p:spPr>
            <a:xfrm flipH="false" flipV="false" rot="0">
              <a:off x="224215" y="0"/>
              <a:ext cx="1311140" cy="1311140"/>
            </a:xfrm>
            <a:custGeom>
              <a:avLst/>
              <a:gdLst/>
              <a:ahLst/>
              <a:cxnLst/>
              <a:rect r="r" b="b" t="t" l="l"/>
              <a:pathLst>
                <a:path h="1311140" w="1311140">
                  <a:moveTo>
                    <a:pt x="0" y="0"/>
                  </a:moveTo>
                  <a:lnTo>
                    <a:pt x="1311140" y="0"/>
                  </a:lnTo>
                  <a:lnTo>
                    <a:pt x="1311140" y="1311140"/>
                  </a:lnTo>
                  <a:lnTo>
                    <a:pt x="0" y="131114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0" y="203704"/>
              <a:ext cx="1787490" cy="827532"/>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03</a:t>
              </a:r>
            </a:p>
          </p:txBody>
        </p:sp>
        <p:sp>
          <p:nvSpPr>
            <p:cNvPr name="TextBox 6" id="6"/>
            <p:cNvSpPr txBox="true"/>
            <p:nvPr/>
          </p:nvSpPr>
          <p:spPr>
            <a:xfrm rot="0">
              <a:off x="2335959" y="232279"/>
              <a:ext cx="10275539" cy="124396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Roboto"/>
                </a:rPr>
                <a:t>İkinci adıma ek olarak yapılan örnek projelerde kullanılan makine öğrenimi ve derin öğrenme yöntemleri analiz edilmiş ve bir araştırma listesi oluşturulmuştur.</a:t>
              </a:r>
            </a:p>
          </p:txBody>
        </p:sp>
      </p:grpSp>
      <p:sp>
        <p:nvSpPr>
          <p:cNvPr name="Freeform 7" id="7"/>
          <p:cNvSpPr/>
          <p:nvPr/>
        </p:nvSpPr>
        <p:spPr>
          <a:xfrm flipH="false" flipV="true" rot="0">
            <a:off x="11464097" y="-2333643"/>
            <a:ext cx="14581663" cy="18113867"/>
          </a:xfrm>
          <a:custGeom>
            <a:avLst/>
            <a:gdLst/>
            <a:ahLst/>
            <a:cxnLst/>
            <a:rect r="r" b="b" t="t" l="l"/>
            <a:pathLst>
              <a:path h="18113867" w="14581663">
                <a:moveTo>
                  <a:pt x="0" y="18113868"/>
                </a:moveTo>
                <a:lnTo>
                  <a:pt x="14581663" y="18113868"/>
                </a:lnTo>
                <a:lnTo>
                  <a:pt x="14581663" y="0"/>
                </a:lnTo>
                <a:lnTo>
                  <a:pt x="0" y="0"/>
                </a:lnTo>
                <a:lnTo>
                  <a:pt x="0" y="1811386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0" id="10"/>
          <p:cNvGrpSpPr/>
          <p:nvPr/>
        </p:nvGrpSpPr>
        <p:grpSpPr>
          <a:xfrm rot="0">
            <a:off x="2816195" y="3392376"/>
            <a:ext cx="9458624" cy="983355"/>
            <a:chOff x="0" y="0"/>
            <a:chExt cx="12611498" cy="1311140"/>
          </a:xfrm>
        </p:grpSpPr>
        <p:sp>
          <p:nvSpPr>
            <p:cNvPr name="Freeform 11" id="11"/>
            <p:cNvSpPr/>
            <p:nvPr/>
          </p:nvSpPr>
          <p:spPr>
            <a:xfrm flipH="false" flipV="false" rot="0">
              <a:off x="224215" y="0"/>
              <a:ext cx="1311140" cy="1311140"/>
            </a:xfrm>
            <a:custGeom>
              <a:avLst/>
              <a:gdLst/>
              <a:ahLst/>
              <a:cxnLst/>
              <a:rect r="r" b="b" t="t" l="l"/>
              <a:pathLst>
                <a:path h="1311140" w="1311140">
                  <a:moveTo>
                    <a:pt x="0" y="0"/>
                  </a:moveTo>
                  <a:lnTo>
                    <a:pt x="1311140" y="0"/>
                  </a:lnTo>
                  <a:lnTo>
                    <a:pt x="1311140" y="1311140"/>
                  </a:lnTo>
                  <a:lnTo>
                    <a:pt x="0" y="131114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0" y="203704"/>
              <a:ext cx="1787490" cy="827532"/>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04</a:t>
              </a:r>
            </a:p>
          </p:txBody>
        </p:sp>
        <p:sp>
          <p:nvSpPr>
            <p:cNvPr name="TextBox 13" id="13"/>
            <p:cNvSpPr txBox="true"/>
            <p:nvPr/>
          </p:nvSpPr>
          <p:spPr>
            <a:xfrm rot="0">
              <a:off x="2335959" y="232279"/>
              <a:ext cx="10275539" cy="82486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Roboto"/>
                </a:rPr>
                <a:t>Gerekli altyapı oluşturulduktan sonra sıra verilerin incelenmesi ve işlenmeye uygun hale getirilmesi aşamasına gelmiştir.</a:t>
              </a:r>
            </a:p>
          </p:txBody>
        </p:sp>
      </p:grpSp>
      <p:sp>
        <p:nvSpPr>
          <p:cNvPr name="Freeform 14" id="14"/>
          <p:cNvSpPr/>
          <p:nvPr/>
        </p:nvSpPr>
        <p:spPr>
          <a:xfrm flipH="false" flipV="false" rot="0">
            <a:off x="2984356" y="4804356"/>
            <a:ext cx="983355" cy="983355"/>
          </a:xfrm>
          <a:custGeom>
            <a:avLst/>
            <a:gdLst/>
            <a:ahLst/>
            <a:cxnLst/>
            <a:rect r="r" b="b" t="t" l="l"/>
            <a:pathLst>
              <a:path h="983355" w="983355">
                <a:moveTo>
                  <a:pt x="0" y="0"/>
                </a:moveTo>
                <a:lnTo>
                  <a:pt x="983355" y="0"/>
                </a:lnTo>
                <a:lnTo>
                  <a:pt x="983355" y="983355"/>
                </a:lnTo>
                <a:lnTo>
                  <a:pt x="0" y="9833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2816195" y="4938084"/>
            <a:ext cx="1340617" cy="639699"/>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05</a:t>
            </a:r>
          </a:p>
        </p:txBody>
      </p:sp>
      <p:sp>
        <p:nvSpPr>
          <p:cNvPr name="TextBox 16" id="16"/>
          <p:cNvSpPr txBox="true"/>
          <p:nvPr/>
        </p:nvSpPr>
        <p:spPr>
          <a:xfrm rot="0">
            <a:off x="4568164" y="4966659"/>
            <a:ext cx="7706655" cy="1573530"/>
          </a:xfrm>
          <a:prstGeom prst="rect">
            <a:avLst/>
          </a:prstGeom>
        </p:spPr>
        <p:txBody>
          <a:bodyPr anchor="t" rtlCol="false" tIns="0" lIns="0" bIns="0" rIns="0">
            <a:spAutoFit/>
          </a:bodyPr>
          <a:lstStyle/>
          <a:p>
            <a:pPr algn="l">
              <a:lnSpc>
                <a:spcPts val="2520"/>
              </a:lnSpc>
            </a:pPr>
            <a:r>
              <a:rPr lang="en-US" sz="1800">
                <a:solidFill>
                  <a:srgbClr val="FFFFFF"/>
                </a:solidFill>
                <a:latin typeface="Roboto"/>
              </a:rPr>
              <a:t>Hazırlanan ve işlenmeye uygun hale getirilen veriler ile analizi yapılan modeller gerekli programlama dili ( Python ) bir araya getirilmiştir.</a:t>
            </a:r>
          </a:p>
          <a:p>
            <a:pPr algn="l">
              <a:lnSpc>
                <a:spcPts val="2520"/>
              </a:lnSpc>
              <a:spcBef>
                <a:spcPct val="0"/>
              </a:spcBef>
            </a:pPr>
            <a:r>
              <a:rPr lang="en-US" sz="1800">
                <a:solidFill>
                  <a:srgbClr val="FFFFFF"/>
                </a:solidFill>
                <a:latin typeface="Roboto"/>
              </a:rPr>
              <a:t>Bu aşamada yer alan en önemli kısım modellerin MAE - RMSE değerlerinin ölçülmesidir. Bu değerler tahminlerimizin gerçeğe ne kadar yakın olduğunun bir tespitidir.</a:t>
            </a:r>
          </a:p>
        </p:txBody>
      </p:sp>
      <p:grpSp>
        <p:nvGrpSpPr>
          <p:cNvPr name="Group 17" id="17"/>
          <p:cNvGrpSpPr/>
          <p:nvPr/>
        </p:nvGrpSpPr>
        <p:grpSpPr>
          <a:xfrm rot="0">
            <a:off x="2816195" y="6749739"/>
            <a:ext cx="9458624" cy="983355"/>
            <a:chOff x="0" y="0"/>
            <a:chExt cx="12611498" cy="1311140"/>
          </a:xfrm>
        </p:grpSpPr>
        <p:sp>
          <p:nvSpPr>
            <p:cNvPr name="Freeform 18" id="18"/>
            <p:cNvSpPr/>
            <p:nvPr/>
          </p:nvSpPr>
          <p:spPr>
            <a:xfrm flipH="false" flipV="false" rot="0">
              <a:off x="224215" y="0"/>
              <a:ext cx="1311140" cy="1311140"/>
            </a:xfrm>
            <a:custGeom>
              <a:avLst/>
              <a:gdLst/>
              <a:ahLst/>
              <a:cxnLst/>
              <a:rect r="r" b="b" t="t" l="l"/>
              <a:pathLst>
                <a:path h="1311140" w="1311140">
                  <a:moveTo>
                    <a:pt x="0" y="0"/>
                  </a:moveTo>
                  <a:lnTo>
                    <a:pt x="1311140" y="0"/>
                  </a:lnTo>
                  <a:lnTo>
                    <a:pt x="1311140" y="1311140"/>
                  </a:lnTo>
                  <a:lnTo>
                    <a:pt x="0" y="131114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0" y="203704"/>
              <a:ext cx="1787490" cy="827532"/>
            </a:xfrm>
            <a:prstGeom prst="rect">
              <a:avLst/>
            </a:prstGeom>
          </p:spPr>
          <p:txBody>
            <a:bodyPr anchor="t" rtlCol="false" tIns="0" lIns="0" bIns="0" rIns="0">
              <a:spAutoFit/>
            </a:bodyPr>
            <a:lstStyle/>
            <a:p>
              <a:pPr algn="ctr">
                <a:lnSpc>
                  <a:spcPts val="5205"/>
                </a:lnSpc>
                <a:spcBef>
                  <a:spcPct val="0"/>
                </a:spcBef>
              </a:pPr>
              <a:r>
                <a:rPr lang="en-US" sz="3718">
                  <a:solidFill>
                    <a:srgbClr val="FFFFFF"/>
                  </a:solidFill>
                  <a:latin typeface="Roboto Bold"/>
                </a:rPr>
                <a:t>06</a:t>
              </a:r>
            </a:p>
          </p:txBody>
        </p:sp>
        <p:sp>
          <p:nvSpPr>
            <p:cNvPr name="TextBox 20" id="20"/>
            <p:cNvSpPr txBox="true"/>
            <p:nvPr/>
          </p:nvSpPr>
          <p:spPr>
            <a:xfrm rot="0">
              <a:off x="2335959" y="232279"/>
              <a:ext cx="10275539" cy="82486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Roboto"/>
                </a:rPr>
                <a:t>Son adım ise en uygun modelin belirlenmesi ve bu model aracılığı ile tahminlerin yapılmasıdır.</a:t>
              </a:r>
            </a:p>
          </p:txBody>
        </p:sp>
      </p:grpSp>
      <p:sp>
        <p:nvSpPr>
          <p:cNvPr name="Freeform 21" id="21"/>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22" id="22"/>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Bold"/>
              </a:rPr>
              <a:t>DATA MADRID</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575870"/>
            <a:ext cx="5040797" cy="1585560"/>
          </a:xfrm>
          <a:custGeom>
            <a:avLst/>
            <a:gdLst/>
            <a:ahLst/>
            <a:cxnLst/>
            <a:rect r="r" b="b" t="t" l="l"/>
            <a:pathLst>
              <a:path h="1585560" w="5040797">
                <a:moveTo>
                  <a:pt x="0" y="0"/>
                </a:moveTo>
                <a:lnTo>
                  <a:pt x="5040797" y="0"/>
                </a:lnTo>
                <a:lnTo>
                  <a:pt x="5040797" y="1585559"/>
                </a:lnTo>
                <a:lnTo>
                  <a:pt x="0" y="15855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80653" y="5319262"/>
            <a:ext cx="5096875" cy="1757252"/>
          </a:xfrm>
          <a:prstGeom prst="rect">
            <a:avLst/>
          </a:prstGeom>
        </p:spPr>
        <p:txBody>
          <a:bodyPr anchor="t" rtlCol="false" tIns="0" lIns="0" bIns="0" rIns="0">
            <a:spAutoFit/>
          </a:bodyPr>
          <a:lstStyle/>
          <a:p>
            <a:pPr algn="l">
              <a:lnSpc>
                <a:spcPts val="3456"/>
              </a:lnSpc>
            </a:pPr>
            <a:r>
              <a:rPr lang="en-US" sz="2469">
                <a:solidFill>
                  <a:srgbClr val="18072B"/>
                </a:solidFill>
                <a:latin typeface="Kollektif"/>
              </a:rPr>
              <a:t>Veri setlerinde yer alan string ifadelerin modele uygun hale getirilmesi için bu ifadeler float türüne dönüştürüldü.</a:t>
            </a:r>
          </a:p>
        </p:txBody>
      </p:sp>
      <p:sp>
        <p:nvSpPr>
          <p:cNvPr name="TextBox 4" id="4"/>
          <p:cNvSpPr txBox="true"/>
          <p:nvPr/>
        </p:nvSpPr>
        <p:spPr>
          <a:xfrm rot="0">
            <a:off x="0" y="3994888"/>
            <a:ext cx="5246717" cy="671323"/>
          </a:xfrm>
          <a:prstGeom prst="rect">
            <a:avLst/>
          </a:prstGeom>
        </p:spPr>
        <p:txBody>
          <a:bodyPr anchor="t" rtlCol="false" tIns="0" lIns="0" bIns="0" rIns="0">
            <a:spAutoFit/>
          </a:bodyPr>
          <a:lstStyle/>
          <a:p>
            <a:pPr algn="ctr" marL="0" indent="0" lvl="0">
              <a:lnSpc>
                <a:spcPts val="5499"/>
              </a:lnSpc>
              <a:spcBef>
                <a:spcPct val="0"/>
              </a:spcBef>
            </a:pPr>
            <a:r>
              <a:rPr lang="en-US" sz="3928">
                <a:solidFill>
                  <a:srgbClr val="FFFFFF"/>
                </a:solidFill>
                <a:latin typeface="Roboto Bold"/>
              </a:rPr>
              <a:t>String to float</a:t>
            </a:r>
          </a:p>
        </p:txBody>
      </p:sp>
      <p:sp>
        <p:nvSpPr>
          <p:cNvPr name="Freeform 5" id="5"/>
          <p:cNvSpPr/>
          <p:nvPr/>
        </p:nvSpPr>
        <p:spPr>
          <a:xfrm flipH="false" flipV="false" rot="0">
            <a:off x="5685976" y="3575870"/>
            <a:ext cx="5040797" cy="1585560"/>
          </a:xfrm>
          <a:custGeom>
            <a:avLst/>
            <a:gdLst/>
            <a:ahLst/>
            <a:cxnLst/>
            <a:rect r="r" b="b" t="t" l="l"/>
            <a:pathLst>
              <a:path h="1585560" w="5040797">
                <a:moveTo>
                  <a:pt x="0" y="0"/>
                </a:moveTo>
                <a:lnTo>
                  <a:pt x="5040797" y="0"/>
                </a:lnTo>
                <a:lnTo>
                  <a:pt x="5040797" y="1585559"/>
                </a:lnTo>
                <a:lnTo>
                  <a:pt x="0" y="15855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5477528" y="3994888"/>
            <a:ext cx="5395876" cy="671323"/>
          </a:xfrm>
          <a:prstGeom prst="rect">
            <a:avLst/>
          </a:prstGeom>
        </p:spPr>
        <p:txBody>
          <a:bodyPr anchor="t" rtlCol="false" tIns="0" lIns="0" bIns="0" rIns="0">
            <a:spAutoFit/>
          </a:bodyPr>
          <a:lstStyle/>
          <a:p>
            <a:pPr algn="ctr">
              <a:lnSpc>
                <a:spcPts val="5499"/>
              </a:lnSpc>
            </a:pPr>
            <a:r>
              <a:rPr lang="en-US" sz="3928">
                <a:solidFill>
                  <a:srgbClr val="FFFFFF"/>
                </a:solidFill>
                <a:latin typeface="Roboto Bold"/>
              </a:rPr>
              <a:t>NaN Değerleri</a:t>
            </a:r>
          </a:p>
        </p:txBody>
      </p:sp>
      <p:sp>
        <p:nvSpPr>
          <p:cNvPr name="TextBox 7" id="7"/>
          <p:cNvSpPr txBox="true"/>
          <p:nvPr/>
        </p:nvSpPr>
        <p:spPr>
          <a:xfrm rot="0">
            <a:off x="5915852" y="5319262"/>
            <a:ext cx="5158297" cy="4387197"/>
          </a:xfrm>
          <a:prstGeom prst="rect">
            <a:avLst/>
          </a:prstGeom>
        </p:spPr>
        <p:txBody>
          <a:bodyPr anchor="t" rtlCol="false" tIns="0" lIns="0" bIns="0" rIns="0">
            <a:spAutoFit/>
          </a:bodyPr>
          <a:lstStyle/>
          <a:p>
            <a:pPr algn="l">
              <a:lnSpc>
                <a:spcPts val="3456"/>
              </a:lnSpc>
            </a:pPr>
            <a:r>
              <a:rPr lang="en-US" sz="2469">
                <a:solidFill>
                  <a:srgbClr val="18072B"/>
                </a:solidFill>
                <a:latin typeface="Kollektif"/>
              </a:rPr>
              <a:t>Veri setlerinde yer alan NaN değerleri modelin daha istikrarlı bir  performans verebilmesi için sütunların ortalama değerleri ile dolduruldu.</a:t>
            </a:r>
          </a:p>
          <a:p>
            <a:pPr algn="l">
              <a:lnSpc>
                <a:spcPts val="3456"/>
              </a:lnSpc>
            </a:pPr>
            <a:r>
              <a:rPr lang="en-US" sz="2469">
                <a:solidFill>
                  <a:srgbClr val="18072B"/>
                </a:solidFill>
                <a:latin typeface="Kollektif"/>
              </a:rPr>
              <a:t>Bu yaklaşım, eksik veri noktalarının etkili bir şekilde ele alınmasını sağlayarak modelin eğitim sürecini stabilize eder ve sonuç olarak daha tutarlı tahminler elde edilmesini destekle</a:t>
            </a:r>
          </a:p>
        </p:txBody>
      </p:sp>
      <p:sp>
        <p:nvSpPr>
          <p:cNvPr name="TextBox 8" id="8"/>
          <p:cNvSpPr txBox="true"/>
          <p:nvPr/>
        </p:nvSpPr>
        <p:spPr>
          <a:xfrm rot="0">
            <a:off x="1993946" y="1797132"/>
            <a:ext cx="14300109" cy="1269689"/>
          </a:xfrm>
          <a:prstGeom prst="rect">
            <a:avLst/>
          </a:prstGeom>
        </p:spPr>
        <p:txBody>
          <a:bodyPr anchor="t" rtlCol="false" tIns="0" lIns="0" bIns="0" rIns="0">
            <a:spAutoFit/>
          </a:bodyPr>
          <a:lstStyle/>
          <a:p>
            <a:pPr algn="ctr">
              <a:lnSpc>
                <a:spcPts val="10370"/>
              </a:lnSpc>
            </a:pPr>
            <a:r>
              <a:rPr lang="en-US" sz="7407">
                <a:solidFill>
                  <a:srgbClr val="18072B"/>
                </a:solidFill>
                <a:latin typeface="Roboto Bold"/>
              </a:rPr>
              <a:t>Veri Setlerinin Hazırlanması</a:t>
            </a:r>
          </a:p>
        </p:txBody>
      </p:sp>
      <p:sp>
        <p:nvSpPr>
          <p:cNvPr name="Freeform 9" id="9"/>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11302749" y="3575870"/>
            <a:ext cx="6938829" cy="4282133"/>
            <a:chOff x="0" y="0"/>
            <a:chExt cx="5292622" cy="3266216"/>
          </a:xfrm>
        </p:grpSpPr>
        <p:sp>
          <p:nvSpPr>
            <p:cNvPr name="Freeform 12" id="12"/>
            <p:cNvSpPr/>
            <p:nvPr/>
          </p:nvSpPr>
          <p:spPr>
            <a:xfrm flipH="false" flipV="false" rot="0">
              <a:off x="0" y="0"/>
              <a:ext cx="5292623" cy="3266216"/>
            </a:xfrm>
            <a:custGeom>
              <a:avLst/>
              <a:gdLst/>
              <a:ahLst/>
              <a:cxnLst/>
              <a:rect r="r" b="b" t="t" l="l"/>
              <a:pathLst>
                <a:path h="3266216" w="5292623">
                  <a:moveTo>
                    <a:pt x="5168162" y="3266215"/>
                  </a:moveTo>
                  <a:lnTo>
                    <a:pt x="124460" y="3266215"/>
                  </a:lnTo>
                  <a:cubicBezTo>
                    <a:pt x="55880" y="3266215"/>
                    <a:pt x="0" y="3210336"/>
                    <a:pt x="0" y="3141756"/>
                  </a:cubicBezTo>
                  <a:lnTo>
                    <a:pt x="0" y="124460"/>
                  </a:lnTo>
                  <a:cubicBezTo>
                    <a:pt x="0" y="55880"/>
                    <a:pt x="55880" y="0"/>
                    <a:pt x="124460" y="0"/>
                  </a:cubicBezTo>
                  <a:lnTo>
                    <a:pt x="5168162" y="0"/>
                  </a:lnTo>
                  <a:cubicBezTo>
                    <a:pt x="5236742" y="0"/>
                    <a:pt x="5292623" y="55880"/>
                    <a:pt x="5292623" y="124460"/>
                  </a:cubicBezTo>
                  <a:lnTo>
                    <a:pt x="5292623" y="3141756"/>
                  </a:lnTo>
                  <a:cubicBezTo>
                    <a:pt x="5292623" y="3210336"/>
                    <a:pt x="5236742" y="3266216"/>
                    <a:pt x="5168162" y="3266216"/>
                  </a:cubicBezTo>
                  <a:close/>
                </a:path>
              </a:pathLst>
            </a:custGeom>
            <a:solidFill>
              <a:srgbClr val="050919"/>
            </a:solidFill>
          </p:spPr>
        </p:sp>
      </p:grpSp>
      <p:grpSp>
        <p:nvGrpSpPr>
          <p:cNvPr name="Group 13" id="13"/>
          <p:cNvGrpSpPr/>
          <p:nvPr/>
        </p:nvGrpSpPr>
        <p:grpSpPr>
          <a:xfrm rot="0">
            <a:off x="11602738" y="3763743"/>
            <a:ext cx="164477" cy="116200"/>
            <a:chOff x="0" y="0"/>
            <a:chExt cx="8988200" cy="6350000"/>
          </a:xfrm>
        </p:grpSpPr>
        <p:sp>
          <p:nvSpPr>
            <p:cNvPr name="Freeform 14" id="14"/>
            <p:cNvSpPr/>
            <p:nvPr/>
          </p:nvSpPr>
          <p:spPr>
            <a:xfrm flipH="false" flipV="false" rot="0">
              <a:off x="0" y="0"/>
              <a:ext cx="8988199" cy="6350000"/>
            </a:xfrm>
            <a:custGeom>
              <a:avLst/>
              <a:gdLst/>
              <a:ahLst/>
              <a:cxnLst/>
              <a:rect r="r" b="b" t="t" l="l"/>
              <a:pathLst>
                <a:path h="6350000" w="8988199">
                  <a:moveTo>
                    <a:pt x="4494100" y="0"/>
                  </a:moveTo>
                  <a:cubicBezTo>
                    <a:pt x="2012077" y="0"/>
                    <a:pt x="0" y="1421496"/>
                    <a:pt x="0" y="3175000"/>
                  </a:cubicBezTo>
                  <a:cubicBezTo>
                    <a:pt x="0" y="4928504"/>
                    <a:pt x="2012077" y="6350000"/>
                    <a:pt x="4494100" y="6350000"/>
                  </a:cubicBezTo>
                  <a:cubicBezTo>
                    <a:pt x="6976123" y="6350000"/>
                    <a:pt x="8988199" y="4928504"/>
                    <a:pt x="8988199" y="3175000"/>
                  </a:cubicBezTo>
                  <a:cubicBezTo>
                    <a:pt x="8988199" y="1421496"/>
                    <a:pt x="6976123" y="0"/>
                    <a:pt x="4494100" y="0"/>
                  </a:cubicBezTo>
                  <a:close/>
                </a:path>
              </a:pathLst>
            </a:custGeom>
            <a:solidFill>
              <a:srgbClr val="FF5757"/>
            </a:solidFill>
          </p:spPr>
        </p:sp>
      </p:grpSp>
      <p:grpSp>
        <p:nvGrpSpPr>
          <p:cNvPr name="Group 15" id="15"/>
          <p:cNvGrpSpPr/>
          <p:nvPr/>
        </p:nvGrpSpPr>
        <p:grpSpPr>
          <a:xfrm rot="0">
            <a:off x="11795962" y="3763743"/>
            <a:ext cx="164477" cy="116200"/>
            <a:chOff x="0" y="0"/>
            <a:chExt cx="8988200" cy="6350000"/>
          </a:xfrm>
        </p:grpSpPr>
        <p:sp>
          <p:nvSpPr>
            <p:cNvPr name="Freeform 16" id="16"/>
            <p:cNvSpPr/>
            <p:nvPr/>
          </p:nvSpPr>
          <p:spPr>
            <a:xfrm flipH="false" flipV="false" rot="0">
              <a:off x="0" y="0"/>
              <a:ext cx="8988199" cy="6350000"/>
            </a:xfrm>
            <a:custGeom>
              <a:avLst/>
              <a:gdLst/>
              <a:ahLst/>
              <a:cxnLst/>
              <a:rect r="r" b="b" t="t" l="l"/>
              <a:pathLst>
                <a:path h="6350000" w="8988199">
                  <a:moveTo>
                    <a:pt x="4494100" y="0"/>
                  </a:moveTo>
                  <a:cubicBezTo>
                    <a:pt x="2012077" y="0"/>
                    <a:pt x="0" y="1421496"/>
                    <a:pt x="0" y="3175000"/>
                  </a:cubicBezTo>
                  <a:cubicBezTo>
                    <a:pt x="0" y="4928504"/>
                    <a:pt x="2012077" y="6350000"/>
                    <a:pt x="4494100" y="6350000"/>
                  </a:cubicBezTo>
                  <a:cubicBezTo>
                    <a:pt x="6976123" y="6350000"/>
                    <a:pt x="8988199" y="4928504"/>
                    <a:pt x="8988199" y="3175000"/>
                  </a:cubicBezTo>
                  <a:cubicBezTo>
                    <a:pt x="8988199" y="1421496"/>
                    <a:pt x="6976123" y="0"/>
                    <a:pt x="4494100" y="0"/>
                  </a:cubicBezTo>
                  <a:close/>
                </a:path>
              </a:pathLst>
            </a:custGeom>
            <a:solidFill>
              <a:srgbClr val="FFDE59"/>
            </a:solidFill>
          </p:spPr>
        </p:sp>
      </p:grpSp>
      <p:grpSp>
        <p:nvGrpSpPr>
          <p:cNvPr name="Group 17" id="17"/>
          <p:cNvGrpSpPr/>
          <p:nvPr/>
        </p:nvGrpSpPr>
        <p:grpSpPr>
          <a:xfrm rot="0">
            <a:off x="11989187" y="3763743"/>
            <a:ext cx="164477" cy="116200"/>
            <a:chOff x="0" y="0"/>
            <a:chExt cx="8988200" cy="6350000"/>
          </a:xfrm>
        </p:grpSpPr>
        <p:sp>
          <p:nvSpPr>
            <p:cNvPr name="Freeform 18" id="18"/>
            <p:cNvSpPr/>
            <p:nvPr/>
          </p:nvSpPr>
          <p:spPr>
            <a:xfrm flipH="false" flipV="false" rot="0">
              <a:off x="0" y="0"/>
              <a:ext cx="8988199" cy="6350000"/>
            </a:xfrm>
            <a:custGeom>
              <a:avLst/>
              <a:gdLst/>
              <a:ahLst/>
              <a:cxnLst/>
              <a:rect r="r" b="b" t="t" l="l"/>
              <a:pathLst>
                <a:path h="6350000" w="8988199">
                  <a:moveTo>
                    <a:pt x="4494100" y="0"/>
                  </a:moveTo>
                  <a:cubicBezTo>
                    <a:pt x="2012077" y="0"/>
                    <a:pt x="0" y="1421496"/>
                    <a:pt x="0" y="3175000"/>
                  </a:cubicBezTo>
                  <a:cubicBezTo>
                    <a:pt x="0" y="4928504"/>
                    <a:pt x="2012077" y="6350000"/>
                    <a:pt x="4494100" y="6350000"/>
                  </a:cubicBezTo>
                  <a:cubicBezTo>
                    <a:pt x="6976123" y="6350000"/>
                    <a:pt x="8988199" y="4928504"/>
                    <a:pt x="8988199" y="3175000"/>
                  </a:cubicBezTo>
                  <a:cubicBezTo>
                    <a:pt x="8988199" y="1421496"/>
                    <a:pt x="6976123" y="0"/>
                    <a:pt x="4494100" y="0"/>
                  </a:cubicBezTo>
                  <a:close/>
                </a:path>
              </a:pathLst>
            </a:custGeom>
            <a:solidFill>
              <a:srgbClr val="7ED957"/>
            </a:solidFill>
          </p:spPr>
        </p:sp>
      </p:grpSp>
      <p:sp>
        <p:nvSpPr>
          <p:cNvPr name="TextBox 19" id="19"/>
          <p:cNvSpPr txBox="true"/>
          <p:nvPr/>
        </p:nvSpPr>
        <p:spPr>
          <a:xfrm rot="0">
            <a:off x="11602738" y="4340074"/>
            <a:ext cx="6510450" cy="2974086"/>
          </a:xfrm>
          <a:prstGeom prst="rect">
            <a:avLst/>
          </a:prstGeom>
        </p:spPr>
        <p:txBody>
          <a:bodyPr anchor="t" rtlCol="false" tIns="0" lIns="0" bIns="0" rIns="0">
            <a:spAutoFit/>
          </a:bodyPr>
          <a:lstStyle/>
          <a:p>
            <a:pPr algn="l">
              <a:lnSpc>
                <a:spcPts val="2337"/>
              </a:lnSpc>
            </a:pPr>
            <a:r>
              <a:rPr lang="en-US" sz="1900">
                <a:solidFill>
                  <a:srgbClr val="FFFFFF"/>
                </a:solidFill>
                <a:latin typeface="Ubuntu"/>
              </a:rPr>
              <a:t>veri['open'] = veri['open'].str.replace('"', '').astype(float)</a:t>
            </a:r>
          </a:p>
          <a:p>
            <a:pPr algn="l">
              <a:lnSpc>
                <a:spcPts val="2337"/>
              </a:lnSpc>
            </a:pPr>
            <a:r>
              <a:rPr lang="en-US" sz="1900">
                <a:solidFill>
                  <a:srgbClr val="FFFFFF"/>
                </a:solidFill>
                <a:latin typeface="Ubuntu"/>
              </a:rPr>
              <a:t>veri['high'] = veri['high'].str.replace('"', '').astype(float)</a:t>
            </a:r>
          </a:p>
          <a:p>
            <a:pPr algn="l">
              <a:lnSpc>
                <a:spcPts val="2337"/>
              </a:lnSpc>
            </a:pPr>
            <a:r>
              <a:rPr lang="en-US" sz="1900">
                <a:solidFill>
                  <a:srgbClr val="FFFFFF"/>
                </a:solidFill>
                <a:latin typeface="Ubuntu"/>
              </a:rPr>
              <a:t>veri['low'] = veri['low'].str.replace('"', '').astype(float)</a:t>
            </a:r>
          </a:p>
          <a:p>
            <a:pPr algn="l">
              <a:lnSpc>
                <a:spcPts val="2337"/>
              </a:lnSpc>
            </a:pPr>
            <a:r>
              <a:rPr lang="en-US" sz="1900">
                <a:solidFill>
                  <a:srgbClr val="FFFFFF"/>
                </a:solidFill>
                <a:latin typeface="Ubuntu"/>
              </a:rPr>
              <a:t>veri['close'] = veri['close'].str.replace('"', '').astype(float)</a:t>
            </a:r>
          </a:p>
          <a:p>
            <a:pPr algn="l">
              <a:lnSpc>
                <a:spcPts val="2337"/>
              </a:lnSpc>
            </a:pPr>
          </a:p>
          <a:p>
            <a:pPr algn="l">
              <a:lnSpc>
                <a:spcPts val="2337"/>
              </a:lnSpc>
            </a:pPr>
            <a:r>
              <a:rPr lang="en-US" sz="1900">
                <a:solidFill>
                  <a:srgbClr val="FFFFFF"/>
                </a:solidFill>
                <a:latin typeface="Ubuntu"/>
              </a:rPr>
              <a:t>veri['open'].fillna(veri['open'].mean(), inplace=True)</a:t>
            </a:r>
          </a:p>
          <a:p>
            <a:pPr algn="l">
              <a:lnSpc>
                <a:spcPts val="2337"/>
              </a:lnSpc>
            </a:pPr>
            <a:r>
              <a:rPr lang="en-US" sz="1900">
                <a:solidFill>
                  <a:srgbClr val="FFFFFF"/>
                </a:solidFill>
                <a:latin typeface="Ubuntu"/>
              </a:rPr>
              <a:t>veri['high'].fillna(veri['high'].mean(), inplace=True)</a:t>
            </a:r>
          </a:p>
          <a:p>
            <a:pPr algn="l">
              <a:lnSpc>
                <a:spcPts val="2337"/>
              </a:lnSpc>
            </a:pPr>
            <a:r>
              <a:rPr lang="en-US" sz="1900">
                <a:solidFill>
                  <a:srgbClr val="FFFFFF"/>
                </a:solidFill>
                <a:latin typeface="Ubuntu"/>
              </a:rPr>
              <a:t>veri['low'].fillna(veri['low'].mean(), inplace=True)</a:t>
            </a:r>
          </a:p>
          <a:p>
            <a:pPr algn="l">
              <a:lnSpc>
                <a:spcPts val="2337"/>
              </a:lnSpc>
            </a:pPr>
            <a:r>
              <a:rPr lang="en-US" sz="1900">
                <a:solidFill>
                  <a:srgbClr val="FFFFFF"/>
                </a:solidFill>
                <a:latin typeface="Ubuntu"/>
              </a:rPr>
              <a:t>veri['close'].fillna(veri['close'].mean(), inplace=True)</a:t>
            </a:r>
          </a:p>
          <a:p>
            <a:pPr algn="l">
              <a:lnSpc>
                <a:spcPts val="2337"/>
              </a:lnSpc>
            </a:pPr>
          </a:p>
        </p:txBody>
      </p:sp>
      <p:sp>
        <p:nvSpPr>
          <p:cNvPr name="AutoShape 20" id="20"/>
          <p:cNvSpPr/>
          <p:nvPr/>
        </p:nvSpPr>
        <p:spPr>
          <a:xfrm>
            <a:off x="11302749" y="3958150"/>
            <a:ext cx="6281352" cy="0"/>
          </a:xfrm>
          <a:prstGeom prst="line">
            <a:avLst/>
          </a:prstGeom>
          <a:ln cap="rnd" w="19050">
            <a:solidFill>
              <a:srgbClr val="FFFFFF">
                <a:alpha val="19608"/>
              </a:srgbClr>
            </a:solidFill>
            <a:prstDash val="solid"/>
            <a:headEnd type="none" len="sm" w="sm"/>
            <a:tailEnd type="none" len="sm" w="sm"/>
          </a:ln>
        </p:spPr>
      </p:sp>
      <p:sp>
        <p:nvSpPr>
          <p:cNvPr name="Freeform 21" id="21"/>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2" id="22"/>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050919"/>
                </a:solidFill>
                <a:latin typeface="Kollektif Bold"/>
              </a:rPr>
              <a:t>DATA MADRID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TextBox 2" id="2"/>
          <p:cNvSpPr txBox="true"/>
          <p:nvPr/>
        </p:nvSpPr>
        <p:spPr>
          <a:xfrm rot="0">
            <a:off x="4497880" y="1657870"/>
            <a:ext cx="9292240" cy="1009650"/>
          </a:xfrm>
          <a:prstGeom prst="rect">
            <a:avLst/>
          </a:prstGeom>
        </p:spPr>
        <p:txBody>
          <a:bodyPr anchor="t" rtlCol="false" tIns="0" lIns="0" bIns="0" rIns="0">
            <a:spAutoFit/>
          </a:bodyPr>
          <a:lstStyle/>
          <a:p>
            <a:pPr algn="ctr" marL="0" indent="0" lvl="0">
              <a:lnSpc>
                <a:spcPts val="7920"/>
              </a:lnSpc>
              <a:spcBef>
                <a:spcPct val="0"/>
              </a:spcBef>
            </a:pPr>
            <a:r>
              <a:rPr lang="en-US" sz="6600">
                <a:solidFill>
                  <a:srgbClr val="FFFFFF"/>
                </a:solidFill>
                <a:latin typeface="Roboto Bold"/>
              </a:rPr>
              <a:t>Uygun Modele Giden Yol</a:t>
            </a:r>
          </a:p>
        </p:txBody>
      </p:sp>
      <p:sp>
        <p:nvSpPr>
          <p:cNvPr name="Freeform 3" id="3"/>
          <p:cNvSpPr/>
          <p:nvPr/>
        </p:nvSpPr>
        <p:spPr>
          <a:xfrm flipH="false" flipV="false" rot="0">
            <a:off x="-592217" y="8293384"/>
            <a:ext cx="19837040" cy="9461966"/>
          </a:xfrm>
          <a:custGeom>
            <a:avLst/>
            <a:gdLst/>
            <a:ahLst/>
            <a:cxnLst/>
            <a:rect r="r" b="b" t="t" l="l"/>
            <a:pathLst>
              <a:path h="9461966" w="19837040">
                <a:moveTo>
                  <a:pt x="0" y="0"/>
                </a:moveTo>
                <a:lnTo>
                  <a:pt x="19837039" y="0"/>
                </a:lnTo>
                <a:lnTo>
                  <a:pt x="19837039" y="9461966"/>
                </a:lnTo>
                <a:lnTo>
                  <a:pt x="0" y="9461966"/>
                </a:lnTo>
                <a:lnTo>
                  <a:pt x="0" y="0"/>
                </a:lnTo>
                <a:close/>
              </a:path>
            </a:pathLst>
          </a:custGeom>
          <a:blipFill>
            <a:blip r:embed="rId2">
              <a:extLst>
                <a:ext uri="{96DAC541-7B7A-43D3-8B79-37D633B846F1}">
                  <asvg:svgBlip xmlns:asvg="http://schemas.microsoft.com/office/drawing/2016/SVG/main" r:embed="rId3"/>
                </a:ext>
              </a:extLst>
            </a:blip>
            <a:stretch>
              <a:fillRect l="-27503" t="0" r="-24139" b="0"/>
            </a:stretch>
          </a:blipFill>
        </p:spPr>
      </p:sp>
      <p:grpSp>
        <p:nvGrpSpPr>
          <p:cNvPr name="Group 4" id="4"/>
          <p:cNvGrpSpPr/>
          <p:nvPr/>
        </p:nvGrpSpPr>
        <p:grpSpPr>
          <a:xfrm rot="0">
            <a:off x="1389122" y="3279726"/>
            <a:ext cx="4784495" cy="6355160"/>
            <a:chOff x="0" y="0"/>
            <a:chExt cx="1390252" cy="1846648"/>
          </a:xfrm>
        </p:grpSpPr>
        <p:sp>
          <p:nvSpPr>
            <p:cNvPr name="Freeform 5" id="5"/>
            <p:cNvSpPr/>
            <p:nvPr/>
          </p:nvSpPr>
          <p:spPr>
            <a:xfrm flipH="false" flipV="false" rot="0">
              <a:off x="0" y="0"/>
              <a:ext cx="1390252" cy="1846648"/>
            </a:xfrm>
            <a:custGeom>
              <a:avLst/>
              <a:gdLst/>
              <a:ahLst/>
              <a:cxnLst/>
              <a:rect r="r" b="b" t="t" l="l"/>
              <a:pathLst>
                <a:path h="1846648" w="1390252">
                  <a:moveTo>
                    <a:pt x="82524" y="0"/>
                  </a:moveTo>
                  <a:lnTo>
                    <a:pt x="1307728" y="0"/>
                  </a:lnTo>
                  <a:cubicBezTo>
                    <a:pt x="1353305" y="0"/>
                    <a:pt x="1390252" y="36947"/>
                    <a:pt x="1390252" y="82524"/>
                  </a:cubicBezTo>
                  <a:lnTo>
                    <a:pt x="1390252" y="1764123"/>
                  </a:lnTo>
                  <a:cubicBezTo>
                    <a:pt x="1390252" y="1809700"/>
                    <a:pt x="1353305" y="1846648"/>
                    <a:pt x="1307728" y="1846648"/>
                  </a:cubicBezTo>
                  <a:lnTo>
                    <a:pt x="82524" y="1846648"/>
                  </a:lnTo>
                  <a:cubicBezTo>
                    <a:pt x="36947" y="1846648"/>
                    <a:pt x="0" y="1809700"/>
                    <a:pt x="0" y="1764123"/>
                  </a:cubicBezTo>
                  <a:lnTo>
                    <a:pt x="0" y="82524"/>
                  </a:lnTo>
                  <a:cubicBezTo>
                    <a:pt x="0" y="36947"/>
                    <a:pt x="36947" y="0"/>
                    <a:pt x="82524" y="0"/>
                  </a:cubicBezTo>
                  <a:close/>
                </a:path>
              </a:pathLst>
            </a:custGeom>
            <a:solidFill>
              <a:srgbClr val="FFFFFF"/>
            </a:solidFill>
          </p:spPr>
        </p:sp>
        <p:sp>
          <p:nvSpPr>
            <p:cNvPr name="TextBox 6" id="6"/>
            <p:cNvSpPr txBox="true"/>
            <p:nvPr/>
          </p:nvSpPr>
          <p:spPr>
            <a:xfrm>
              <a:off x="0" y="-57150"/>
              <a:ext cx="1390252" cy="190379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557470" y="3518725"/>
            <a:ext cx="4460858" cy="529590"/>
          </a:xfrm>
          <a:prstGeom prst="rect">
            <a:avLst/>
          </a:prstGeom>
        </p:spPr>
        <p:txBody>
          <a:bodyPr anchor="t" rtlCol="false" tIns="0" lIns="0" bIns="0" rIns="0">
            <a:spAutoFit/>
          </a:bodyPr>
          <a:lstStyle/>
          <a:p>
            <a:pPr algn="ctr" marL="0" indent="0" lvl="0">
              <a:lnSpc>
                <a:spcPts val="4290"/>
              </a:lnSpc>
              <a:spcBef>
                <a:spcPct val="0"/>
              </a:spcBef>
            </a:pPr>
            <a:r>
              <a:rPr lang="en-US" sz="3300">
                <a:solidFill>
                  <a:srgbClr val="18072B"/>
                </a:solidFill>
                <a:latin typeface="Aileron Bold"/>
              </a:rPr>
              <a:t>Hazırlık</a:t>
            </a:r>
          </a:p>
        </p:txBody>
      </p:sp>
      <p:sp>
        <p:nvSpPr>
          <p:cNvPr name="TextBox 8" id="8"/>
          <p:cNvSpPr txBox="true"/>
          <p:nvPr/>
        </p:nvSpPr>
        <p:spPr>
          <a:xfrm rot="0">
            <a:off x="1924739" y="4494774"/>
            <a:ext cx="3726319" cy="4287520"/>
          </a:xfrm>
          <a:prstGeom prst="rect">
            <a:avLst/>
          </a:prstGeom>
        </p:spPr>
        <p:txBody>
          <a:bodyPr anchor="t" rtlCol="false" tIns="0" lIns="0" bIns="0" rIns="0">
            <a:spAutoFit/>
          </a:bodyPr>
          <a:lstStyle/>
          <a:p>
            <a:pPr algn="l">
              <a:lnSpc>
                <a:spcPts val="3079"/>
              </a:lnSpc>
            </a:pPr>
            <a:r>
              <a:rPr lang="en-US" sz="2199">
                <a:solidFill>
                  <a:srgbClr val="18072B"/>
                </a:solidFill>
                <a:latin typeface="Kollektif"/>
              </a:rPr>
              <a:t>Hazırlık adımında, veri setinin analizi ve ön işleme adımları gerçekleştirilir.</a:t>
            </a:r>
          </a:p>
          <a:p>
            <a:pPr algn="l">
              <a:lnSpc>
                <a:spcPts val="3079"/>
              </a:lnSpc>
            </a:pPr>
            <a:r>
              <a:rPr lang="en-US" sz="2199">
                <a:solidFill>
                  <a:srgbClr val="18072B"/>
                </a:solidFill>
                <a:latin typeface="Kollektif"/>
              </a:rPr>
              <a:t>Veri seti incelenir, eksik veriler doldurulur veya çıkarılır, gerekiyorsa özellik mühendisliği yapılır ve veriler ölçeklendirilir. Ayrıca, modelin kullanılacağı bağımsız değişkenler ve hedef değişken belirlenir.</a:t>
            </a:r>
          </a:p>
        </p:txBody>
      </p:sp>
      <p:sp>
        <p:nvSpPr>
          <p:cNvPr name="Freeform 9" id="9"/>
          <p:cNvSpPr/>
          <p:nvPr/>
        </p:nvSpPr>
        <p:spPr>
          <a:xfrm flipH="false" flipV="false" rot="0">
            <a:off x="1765858" y="4237515"/>
            <a:ext cx="4033394" cy="95335"/>
          </a:xfrm>
          <a:custGeom>
            <a:avLst/>
            <a:gdLst/>
            <a:ahLst/>
            <a:cxnLst/>
            <a:rect r="r" b="b" t="t" l="l"/>
            <a:pathLst>
              <a:path h="95335" w="4033394">
                <a:moveTo>
                  <a:pt x="0" y="0"/>
                </a:moveTo>
                <a:lnTo>
                  <a:pt x="4033395" y="0"/>
                </a:lnTo>
                <a:lnTo>
                  <a:pt x="4033395" y="95334"/>
                </a:lnTo>
                <a:lnTo>
                  <a:pt x="0" y="953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6751753" y="3279726"/>
            <a:ext cx="4784495" cy="6355160"/>
            <a:chOff x="0" y="0"/>
            <a:chExt cx="1390252" cy="1846648"/>
          </a:xfrm>
        </p:grpSpPr>
        <p:sp>
          <p:nvSpPr>
            <p:cNvPr name="Freeform 13" id="13"/>
            <p:cNvSpPr/>
            <p:nvPr/>
          </p:nvSpPr>
          <p:spPr>
            <a:xfrm flipH="false" flipV="false" rot="0">
              <a:off x="0" y="0"/>
              <a:ext cx="1390252" cy="1846648"/>
            </a:xfrm>
            <a:custGeom>
              <a:avLst/>
              <a:gdLst/>
              <a:ahLst/>
              <a:cxnLst/>
              <a:rect r="r" b="b" t="t" l="l"/>
              <a:pathLst>
                <a:path h="1846648" w="1390252">
                  <a:moveTo>
                    <a:pt x="82524" y="0"/>
                  </a:moveTo>
                  <a:lnTo>
                    <a:pt x="1307728" y="0"/>
                  </a:lnTo>
                  <a:cubicBezTo>
                    <a:pt x="1353305" y="0"/>
                    <a:pt x="1390252" y="36947"/>
                    <a:pt x="1390252" y="82524"/>
                  </a:cubicBezTo>
                  <a:lnTo>
                    <a:pt x="1390252" y="1764123"/>
                  </a:lnTo>
                  <a:cubicBezTo>
                    <a:pt x="1390252" y="1809700"/>
                    <a:pt x="1353305" y="1846648"/>
                    <a:pt x="1307728" y="1846648"/>
                  </a:cubicBezTo>
                  <a:lnTo>
                    <a:pt x="82524" y="1846648"/>
                  </a:lnTo>
                  <a:cubicBezTo>
                    <a:pt x="36947" y="1846648"/>
                    <a:pt x="0" y="1809700"/>
                    <a:pt x="0" y="1764123"/>
                  </a:cubicBezTo>
                  <a:lnTo>
                    <a:pt x="0" y="82524"/>
                  </a:lnTo>
                  <a:cubicBezTo>
                    <a:pt x="0" y="36947"/>
                    <a:pt x="36947" y="0"/>
                    <a:pt x="82524" y="0"/>
                  </a:cubicBezTo>
                  <a:close/>
                </a:path>
              </a:pathLst>
            </a:custGeom>
            <a:solidFill>
              <a:srgbClr val="FFFFFF"/>
            </a:solidFill>
          </p:spPr>
        </p:sp>
        <p:sp>
          <p:nvSpPr>
            <p:cNvPr name="TextBox 14" id="14"/>
            <p:cNvSpPr txBox="true"/>
            <p:nvPr/>
          </p:nvSpPr>
          <p:spPr>
            <a:xfrm>
              <a:off x="0" y="-57150"/>
              <a:ext cx="1390252" cy="1903798"/>
            </a:xfrm>
            <a:prstGeom prst="rect">
              <a:avLst/>
            </a:prstGeom>
          </p:spPr>
          <p:txBody>
            <a:bodyPr anchor="ctr" rtlCol="false" tIns="50800" lIns="50800" bIns="50800" rIns="50800"/>
            <a:lstStyle/>
            <a:p>
              <a:pPr algn="ctr">
                <a:lnSpc>
                  <a:spcPts val="3639"/>
                </a:lnSpc>
              </a:pPr>
            </a:p>
          </p:txBody>
        </p:sp>
      </p:grpSp>
      <p:sp>
        <p:nvSpPr>
          <p:cNvPr name="TextBox 15" id="15"/>
          <p:cNvSpPr txBox="true"/>
          <p:nvPr/>
        </p:nvSpPr>
        <p:spPr>
          <a:xfrm rot="0">
            <a:off x="6920100" y="3518725"/>
            <a:ext cx="4460858" cy="529590"/>
          </a:xfrm>
          <a:prstGeom prst="rect">
            <a:avLst/>
          </a:prstGeom>
        </p:spPr>
        <p:txBody>
          <a:bodyPr anchor="t" rtlCol="false" tIns="0" lIns="0" bIns="0" rIns="0">
            <a:spAutoFit/>
          </a:bodyPr>
          <a:lstStyle/>
          <a:p>
            <a:pPr algn="ctr" marL="0" indent="0" lvl="0">
              <a:lnSpc>
                <a:spcPts val="4290"/>
              </a:lnSpc>
              <a:spcBef>
                <a:spcPct val="0"/>
              </a:spcBef>
            </a:pPr>
            <a:r>
              <a:rPr lang="en-US" sz="3300">
                <a:solidFill>
                  <a:srgbClr val="18072B"/>
                </a:solidFill>
                <a:latin typeface="Aileron Bold"/>
              </a:rPr>
              <a:t>Değerlendirme</a:t>
            </a:r>
          </a:p>
        </p:txBody>
      </p:sp>
      <p:sp>
        <p:nvSpPr>
          <p:cNvPr name="TextBox 16" id="16"/>
          <p:cNvSpPr txBox="true"/>
          <p:nvPr/>
        </p:nvSpPr>
        <p:spPr>
          <a:xfrm rot="0">
            <a:off x="7282026" y="4475724"/>
            <a:ext cx="3726319" cy="5459095"/>
          </a:xfrm>
          <a:prstGeom prst="rect">
            <a:avLst/>
          </a:prstGeom>
        </p:spPr>
        <p:txBody>
          <a:bodyPr anchor="t" rtlCol="false" tIns="0" lIns="0" bIns="0" rIns="0">
            <a:spAutoFit/>
          </a:bodyPr>
          <a:lstStyle/>
          <a:p>
            <a:pPr algn="l">
              <a:lnSpc>
                <a:spcPts val="3079"/>
              </a:lnSpc>
            </a:pPr>
            <a:r>
              <a:rPr lang="en-US" sz="2199">
                <a:solidFill>
                  <a:srgbClr val="18072B"/>
                </a:solidFill>
                <a:latin typeface="Kollektif"/>
              </a:rPr>
              <a:t>Değerlendirme aşamasında, farklı modellerin eğitilmesi ve performanslarının değerlendirilmesi sağlanır. Modellerin eğitimi genellikle eğitim ve doğrulama kümeleri üzerinde gerçekleştirilir, ardından modelin test kümesi üzerinde performansı ölçülür. Bu aşamada, belirlenen performans ölçütlerine (RMSE, MAE vb.) göre modeller karşılaştırılır.</a:t>
            </a:r>
          </a:p>
          <a:p>
            <a:pPr algn="just">
              <a:lnSpc>
                <a:spcPts val="3079"/>
              </a:lnSpc>
            </a:pPr>
          </a:p>
        </p:txBody>
      </p:sp>
      <p:sp>
        <p:nvSpPr>
          <p:cNvPr name="Freeform 17" id="17"/>
          <p:cNvSpPr/>
          <p:nvPr/>
        </p:nvSpPr>
        <p:spPr>
          <a:xfrm flipH="false" flipV="false" rot="0">
            <a:off x="7128488" y="4237515"/>
            <a:ext cx="4033394" cy="95335"/>
          </a:xfrm>
          <a:custGeom>
            <a:avLst/>
            <a:gdLst/>
            <a:ahLst/>
            <a:cxnLst/>
            <a:rect r="r" b="b" t="t" l="l"/>
            <a:pathLst>
              <a:path h="95335" w="4033394">
                <a:moveTo>
                  <a:pt x="0" y="0"/>
                </a:moveTo>
                <a:lnTo>
                  <a:pt x="4033395" y="0"/>
                </a:lnTo>
                <a:lnTo>
                  <a:pt x="4033395" y="95334"/>
                </a:lnTo>
                <a:lnTo>
                  <a:pt x="0" y="953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8" id="18"/>
          <p:cNvGrpSpPr/>
          <p:nvPr/>
        </p:nvGrpSpPr>
        <p:grpSpPr>
          <a:xfrm rot="0">
            <a:off x="12114383" y="3279726"/>
            <a:ext cx="4784495" cy="6355160"/>
            <a:chOff x="0" y="0"/>
            <a:chExt cx="1390252" cy="1846648"/>
          </a:xfrm>
        </p:grpSpPr>
        <p:sp>
          <p:nvSpPr>
            <p:cNvPr name="Freeform 19" id="19"/>
            <p:cNvSpPr/>
            <p:nvPr/>
          </p:nvSpPr>
          <p:spPr>
            <a:xfrm flipH="false" flipV="false" rot="0">
              <a:off x="0" y="0"/>
              <a:ext cx="1390252" cy="1846648"/>
            </a:xfrm>
            <a:custGeom>
              <a:avLst/>
              <a:gdLst/>
              <a:ahLst/>
              <a:cxnLst/>
              <a:rect r="r" b="b" t="t" l="l"/>
              <a:pathLst>
                <a:path h="1846648" w="1390252">
                  <a:moveTo>
                    <a:pt x="82524" y="0"/>
                  </a:moveTo>
                  <a:lnTo>
                    <a:pt x="1307728" y="0"/>
                  </a:lnTo>
                  <a:cubicBezTo>
                    <a:pt x="1353305" y="0"/>
                    <a:pt x="1390252" y="36947"/>
                    <a:pt x="1390252" y="82524"/>
                  </a:cubicBezTo>
                  <a:lnTo>
                    <a:pt x="1390252" y="1764123"/>
                  </a:lnTo>
                  <a:cubicBezTo>
                    <a:pt x="1390252" y="1809700"/>
                    <a:pt x="1353305" y="1846648"/>
                    <a:pt x="1307728" y="1846648"/>
                  </a:cubicBezTo>
                  <a:lnTo>
                    <a:pt x="82524" y="1846648"/>
                  </a:lnTo>
                  <a:cubicBezTo>
                    <a:pt x="36947" y="1846648"/>
                    <a:pt x="0" y="1809700"/>
                    <a:pt x="0" y="1764123"/>
                  </a:cubicBezTo>
                  <a:lnTo>
                    <a:pt x="0" y="82524"/>
                  </a:lnTo>
                  <a:cubicBezTo>
                    <a:pt x="0" y="36947"/>
                    <a:pt x="36947" y="0"/>
                    <a:pt x="82524" y="0"/>
                  </a:cubicBezTo>
                  <a:close/>
                </a:path>
              </a:pathLst>
            </a:custGeom>
            <a:solidFill>
              <a:srgbClr val="FFFFFF"/>
            </a:solidFill>
          </p:spPr>
        </p:sp>
        <p:sp>
          <p:nvSpPr>
            <p:cNvPr name="TextBox 20" id="20"/>
            <p:cNvSpPr txBox="true"/>
            <p:nvPr/>
          </p:nvSpPr>
          <p:spPr>
            <a:xfrm>
              <a:off x="0" y="-57150"/>
              <a:ext cx="1390252" cy="1903798"/>
            </a:xfrm>
            <a:prstGeom prst="rect">
              <a:avLst/>
            </a:prstGeom>
          </p:spPr>
          <p:txBody>
            <a:bodyPr anchor="ctr" rtlCol="false" tIns="50800" lIns="50800" bIns="50800" rIns="50800"/>
            <a:lstStyle/>
            <a:p>
              <a:pPr algn="ctr">
                <a:lnSpc>
                  <a:spcPts val="3639"/>
                </a:lnSpc>
              </a:pPr>
            </a:p>
          </p:txBody>
        </p:sp>
      </p:grpSp>
      <p:sp>
        <p:nvSpPr>
          <p:cNvPr name="TextBox 21" id="21"/>
          <p:cNvSpPr txBox="true"/>
          <p:nvPr/>
        </p:nvSpPr>
        <p:spPr>
          <a:xfrm rot="0">
            <a:off x="12282730" y="3518725"/>
            <a:ext cx="4460858" cy="529590"/>
          </a:xfrm>
          <a:prstGeom prst="rect">
            <a:avLst/>
          </a:prstGeom>
        </p:spPr>
        <p:txBody>
          <a:bodyPr anchor="t" rtlCol="false" tIns="0" lIns="0" bIns="0" rIns="0">
            <a:spAutoFit/>
          </a:bodyPr>
          <a:lstStyle/>
          <a:p>
            <a:pPr algn="ctr" marL="0" indent="0" lvl="0">
              <a:lnSpc>
                <a:spcPts val="4290"/>
              </a:lnSpc>
              <a:spcBef>
                <a:spcPct val="0"/>
              </a:spcBef>
            </a:pPr>
            <a:r>
              <a:rPr lang="en-US" sz="3300">
                <a:solidFill>
                  <a:srgbClr val="18072B"/>
                </a:solidFill>
                <a:latin typeface="Aileron Bold"/>
              </a:rPr>
              <a:t>Karar</a:t>
            </a:r>
          </a:p>
        </p:txBody>
      </p:sp>
      <p:sp>
        <p:nvSpPr>
          <p:cNvPr name="TextBox 22" id="22"/>
          <p:cNvSpPr txBox="true"/>
          <p:nvPr/>
        </p:nvSpPr>
        <p:spPr>
          <a:xfrm rot="0">
            <a:off x="12649999" y="4494774"/>
            <a:ext cx="3726319" cy="3896995"/>
          </a:xfrm>
          <a:prstGeom prst="rect">
            <a:avLst/>
          </a:prstGeom>
        </p:spPr>
        <p:txBody>
          <a:bodyPr anchor="t" rtlCol="false" tIns="0" lIns="0" bIns="0" rIns="0">
            <a:spAutoFit/>
          </a:bodyPr>
          <a:lstStyle/>
          <a:p>
            <a:pPr algn="l">
              <a:lnSpc>
                <a:spcPts val="3079"/>
              </a:lnSpc>
            </a:pPr>
            <a:r>
              <a:rPr lang="en-US" sz="2199">
                <a:solidFill>
                  <a:srgbClr val="18072B"/>
                </a:solidFill>
                <a:latin typeface="Kollektif"/>
              </a:rPr>
              <a:t>Karar aşamasında, farklı modellerin performansı karşılaştırılır ve en uygun olanı seçilir. Model seçimi, belirlenen kriterlere ve proje gereksinimlerine dayanarak yapılır. En uygun model seçildikten sonra, son adımda modelin kullanımı veya geliştirilmesi sürecine geçilir.</a:t>
            </a:r>
          </a:p>
        </p:txBody>
      </p:sp>
      <p:sp>
        <p:nvSpPr>
          <p:cNvPr name="Freeform 23" id="23"/>
          <p:cNvSpPr/>
          <p:nvPr/>
        </p:nvSpPr>
        <p:spPr>
          <a:xfrm flipH="false" flipV="false" rot="0">
            <a:off x="12491118" y="4237515"/>
            <a:ext cx="4033394" cy="95335"/>
          </a:xfrm>
          <a:custGeom>
            <a:avLst/>
            <a:gdLst/>
            <a:ahLst/>
            <a:cxnLst/>
            <a:rect r="r" b="b" t="t" l="l"/>
            <a:pathLst>
              <a:path h="95335" w="4033394">
                <a:moveTo>
                  <a:pt x="0" y="0"/>
                </a:moveTo>
                <a:lnTo>
                  <a:pt x="4033395" y="0"/>
                </a:lnTo>
                <a:lnTo>
                  <a:pt x="4033395" y="95334"/>
                </a:lnTo>
                <a:lnTo>
                  <a:pt x="0" y="953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4" id="24"/>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5" id="25"/>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Bold"/>
              </a:rPr>
              <a:t>DATA MADRID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false" rot="0">
            <a:off x="784800" y="4968788"/>
            <a:ext cx="2055307" cy="2055307"/>
          </a:xfrm>
          <a:custGeom>
            <a:avLst/>
            <a:gdLst/>
            <a:ahLst/>
            <a:cxnLst/>
            <a:rect r="r" b="b" t="t" l="l"/>
            <a:pathLst>
              <a:path h="2055307" w="2055307">
                <a:moveTo>
                  <a:pt x="0" y="0"/>
                </a:moveTo>
                <a:lnTo>
                  <a:pt x="2055307" y="0"/>
                </a:lnTo>
                <a:lnTo>
                  <a:pt x="2055307" y="2055307"/>
                </a:lnTo>
                <a:lnTo>
                  <a:pt x="0" y="2055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stretch>
            <a:fillRect/>
          </a:stretch>
        </p:blipFill>
        <p:spPr>
          <a:xfrm rot="0">
            <a:off x="733846" y="4930359"/>
            <a:ext cx="2146177" cy="2146177"/>
          </a:xfrm>
          <a:prstGeom prst="rect">
            <a:avLst/>
          </a:prstGeom>
        </p:spPr>
      </p:pic>
      <p:sp>
        <p:nvSpPr>
          <p:cNvPr name="Freeform 4" id="4"/>
          <p:cNvSpPr/>
          <p:nvPr/>
        </p:nvSpPr>
        <p:spPr>
          <a:xfrm flipH="false" flipV="false" rot="0">
            <a:off x="4423017" y="4961782"/>
            <a:ext cx="2055307" cy="2055307"/>
          </a:xfrm>
          <a:custGeom>
            <a:avLst/>
            <a:gdLst/>
            <a:ahLst/>
            <a:cxnLst/>
            <a:rect r="r" b="b" t="t" l="l"/>
            <a:pathLst>
              <a:path h="2055307" w="2055307">
                <a:moveTo>
                  <a:pt x="0" y="0"/>
                </a:moveTo>
                <a:lnTo>
                  <a:pt x="2055307" y="0"/>
                </a:lnTo>
                <a:lnTo>
                  <a:pt x="2055307" y="2055307"/>
                </a:lnTo>
                <a:lnTo>
                  <a:pt x="0" y="2055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5" id="5"/>
          <p:cNvPicPr>
            <a:picLocks noChangeAspect="true"/>
          </p:cNvPicPr>
          <p:nvPr/>
        </p:nvPicPr>
        <p:blipFill>
          <a:blip r:embed="rId5"/>
          <a:stretch>
            <a:fillRect/>
          </a:stretch>
        </p:blipFill>
        <p:spPr>
          <a:xfrm rot="0">
            <a:off x="4377582" y="4923353"/>
            <a:ext cx="2146177" cy="2146177"/>
          </a:xfrm>
          <a:prstGeom prst="rect">
            <a:avLst/>
          </a:prstGeom>
        </p:spPr>
      </p:pic>
      <p:sp>
        <p:nvSpPr>
          <p:cNvPr name="Freeform 6" id="6"/>
          <p:cNvSpPr/>
          <p:nvPr/>
        </p:nvSpPr>
        <p:spPr>
          <a:xfrm flipH="false" flipV="false" rot="0">
            <a:off x="8061234" y="4968788"/>
            <a:ext cx="2055307" cy="2055307"/>
          </a:xfrm>
          <a:custGeom>
            <a:avLst/>
            <a:gdLst/>
            <a:ahLst/>
            <a:cxnLst/>
            <a:rect r="r" b="b" t="t" l="l"/>
            <a:pathLst>
              <a:path h="2055307" w="2055307">
                <a:moveTo>
                  <a:pt x="0" y="0"/>
                </a:moveTo>
                <a:lnTo>
                  <a:pt x="2055307" y="0"/>
                </a:lnTo>
                <a:lnTo>
                  <a:pt x="2055307" y="2055307"/>
                </a:lnTo>
                <a:lnTo>
                  <a:pt x="0" y="2055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7" id="7"/>
          <p:cNvPicPr>
            <a:picLocks noChangeAspect="true"/>
          </p:cNvPicPr>
          <p:nvPr/>
        </p:nvPicPr>
        <p:blipFill>
          <a:blip r:embed="rId6"/>
          <a:stretch>
            <a:fillRect/>
          </a:stretch>
        </p:blipFill>
        <p:spPr>
          <a:xfrm rot="0">
            <a:off x="8021162" y="4923353"/>
            <a:ext cx="2146177" cy="2146177"/>
          </a:xfrm>
          <a:prstGeom prst="rect">
            <a:avLst/>
          </a:prstGeom>
        </p:spPr>
      </p:pic>
      <p:sp>
        <p:nvSpPr>
          <p:cNvPr name="Freeform 8" id="8"/>
          <p:cNvSpPr/>
          <p:nvPr/>
        </p:nvSpPr>
        <p:spPr>
          <a:xfrm flipH="false" flipV="false" rot="0">
            <a:off x="1604202" y="3306373"/>
            <a:ext cx="14228816" cy="336317"/>
          </a:xfrm>
          <a:custGeom>
            <a:avLst/>
            <a:gdLst/>
            <a:ahLst/>
            <a:cxnLst/>
            <a:rect r="r" b="b" t="t" l="l"/>
            <a:pathLst>
              <a:path h="336317" w="14228816">
                <a:moveTo>
                  <a:pt x="0" y="0"/>
                </a:moveTo>
                <a:lnTo>
                  <a:pt x="14228816" y="0"/>
                </a:lnTo>
                <a:lnTo>
                  <a:pt x="14228816" y="336317"/>
                </a:lnTo>
                <a:lnTo>
                  <a:pt x="0" y="33631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1604202" y="1506014"/>
            <a:ext cx="14228816" cy="1390783"/>
          </a:xfrm>
          <a:prstGeom prst="rect">
            <a:avLst/>
          </a:prstGeom>
        </p:spPr>
        <p:txBody>
          <a:bodyPr anchor="t" rtlCol="false" tIns="0" lIns="0" bIns="0" rIns="0">
            <a:spAutoFit/>
          </a:bodyPr>
          <a:lstStyle/>
          <a:p>
            <a:pPr algn="ctr">
              <a:lnSpc>
                <a:spcPts val="11295"/>
              </a:lnSpc>
            </a:pPr>
            <a:r>
              <a:rPr lang="en-US" sz="8068">
                <a:solidFill>
                  <a:srgbClr val="FFFFFF"/>
                </a:solidFill>
                <a:latin typeface="Roboto Bold"/>
              </a:rPr>
              <a:t>Bazı Modeller Ve Başarı Oranı</a:t>
            </a:r>
          </a:p>
        </p:txBody>
      </p:sp>
      <p:sp>
        <p:nvSpPr>
          <p:cNvPr name="TextBox 12" id="12"/>
          <p:cNvSpPr txBox="true"/>
          <p:nvPr/>
        </p:nvSpPr>
        <p:spPr>
          <a:xfrm rot="0">
            <a:off x="442702" y="7257186"/>
            <a:ext cx="2955998" cy="1818649"/>
          </a:xfrm>
          <a:prstGeom prst="rect">
            <a:avLst/>
          </a:prstGeom>
        </p:spPr>
        <p:txBody>
          <a:bodyPr anchor="t" rtlCol="false" tIns="0" lIns="0" bIns="0" rIns="0">
            <a:spAutoFit/>
          </a:bodyPr>
          <a:lstStyle/>
          <a:p>
            <a:pPr algn="l">
              <a:lnSpc>
                <a:spcPts val="2528"/>
              </a:lnSpc>
            </a:pPr>
            <a:r>
              <a:rPr lang="en-US" sz="1806">
                <a:solidFill>
                  <a:srgbClr val="FFFFFF"/>
                </a:solidFill>
                <a:latin typeface="Kollektif Bold"/>
              </a:rPr>
              <a:t>Random Forest Regressor:</a:t>
            </a:r>
          </a:p>
          <a:p>
            <a:pPr algn="l">
              <a:lnSpc>
                <a:spcPts val="1971"/>
              </a:lnSpc>
            </a:pPr>
          </a:p>
          <a:p>
            <a:pPr algn="l">
              <a:lnSpc>
                <a:spcPts val="2023"/>
              </a:lnSpc>
            </a:pPr>
            <a:r>
              <a:rPr lang="en-US" sz="1445">
                <a:solidFill>
                  <a:srgbClr val="FFFFFF"/>
                </a:solidFill>
                <a:latin typeface="Kollektif"/>
              </a:rPr>
              <a:t>Birçok karar ağacının bir araya gelerek oluşturduğu bir topluluk modeli. Çeşitli özelliklerin etkisini yakalamak için kullanılır ve aşırı öğrenmeye karşı dayanıklıdır.</a:t>
            </a:r>
          </a:p>
        </p:txBody>
      </p:sp>
      <p:sp>
        <p:nvSpPr>
          <p:cNvPr name="Freeform 13" id="13"/>
          <p:cNvSpPr/>
          <p:nvPr/>
        </p:nvSpPr>
        <p:spPr>
          <a:xfrm flipH="false" flipV="false" rot="0">
            <a:off x="11701428" y="4968788"/>
            <a:ext cx="2055307" cy="2055307"/>
          </a:xfrm>
          <a:custGeom>
            <a:avLst/>
            <a:gdLst/>
            <a:ahLst/>
            <a:cxnLst/>
            <a:rect r="r" b="b" t="t" l="l"/>
            <a:pathLst>
              <a:path h="2055307" w="2055307">
                <a:moveTo>
                  <a:pt x="0" y="0"/>
                </a:moveTo>
                <a:lnTo>
                  <a:pt x="2055307" y="0"/>
                </a:lnTo>
                <a:lnTo>
                  <a:pt x="2055307" y="2055307"/>
                </a:lnTo>
                <a:lnTo>
                  <a:pt x="0" y="2055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14" id="14"/>
          <p:cNvPicPr>
            <a:picLocks noChangeAspect="true"/>
          </p:cNvPicPr>
          <p:nvPr/>
        </p:nvPicPr>
        <p:blipFill>
          <a:blip r:embed="rId11"/>
          <a:stretch>
            <a:fillRect/>
          </a:stretch>
        </p:blipFill>
        <p:spPr>
          <a:xfrm rot="0">
            <a:off x="11661355" y="4923353"/>
            <a:ext cx="2146177" cy="2146177"/>
          </a:xfrm>
          <a:prstGeom prst="rect">
            <a:avLst/>
          </a:prstGeom>
        </p:spPr>
      </p:pic>
      <p:sp>
        <p:nvSpPr>
          <p:cNvPr name="Freeform 15" id="15"/>
          <p:cNvSpPr/>
          <p:nvPr/>
        </p:nvSpPr>
        <p:spPr>
          <a:xfrm flipH="false" flipV="false" rot="0">
            <a:off x="15339645" y="4968788"/>
            <a:ext cx="2055307" cy="2055307"/>
          </a:xfrm>
          <a:custGeom>
            <a:avLst/>
            <a:gdLst/>
            <a:ahLst/>
            <a:cxnLst/>
            <a:rect r="r" b="b" t="t" l="l"/>
            <a:pathLst>
              <a:path h="2055307" w="2055307">
                <a:moveTo>
                  <a:pt x="0" y="0"/>
                </a:moveTo>
                <a:lnTo>
                  <a:pt x="2055307" y="0"/>
                </a:lnTo>
                <a:lnTo>
                  <a:pt x="2055307" y="2055307"/>
                </a:lnTo>
                <a:lnTo>
                  <a:pt x="0" y="2055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16" id="16"/>
          <p:cNvPicPr>
            <a:picLocks noChangeAspect="true"/>
          </p:cNvPicPr>
          <p:nvPr/>
        </p:nvPicPr>
        <p:blipFill>
          <a:blip r:embed="rId12"/>
          <a:stretch>
            <a:fillRect/>
          </a:stretch>
        </p:blipFill>
        <p:spPr>
          <a:xfrm rot="0">
            <a:off x="15299573" y="4923353"/>
            <a:ext cx="2146177" cy="2146177"/>
          </a:xfrm>
          <a:prstGeom prst="rect">
            <a:avLst/>
          </a:prstGeom>
        </p:spPr>
      </p:pic>
      <p:sp>
        <p:nvSpPr>
          <p:cNvPr name="TextBox 17" id="17"/>
          <p:cNvSpPr txBox="true"/>
          <p:nvPr/>
        </p:nvSpPr>
        <p:spPr>
          <a:xfrm rot="0">
            <a:off x="3972672" y="7257186"/>
            <a:ext cx="2955998" cy="2120882"/>
          </a:xfrm>
          <a:prstGeom prst="rect">
            <a:avLst/>
          </a:prstGeom>
        </p:spPr>
        <p:txBody>
          <a:bodyPr anchor="t" rtlCol="false" tIns="0" lIns="0" bIns="0" rIns="0">
            <a:spAutoFit/>
          </a:bodyPr>
          <a:lstStyle/>
          <a:p>
            <a:pPr algn="ctr">
              <a:lnSpc>
                <a:spcPts val="2528"/>
              </a:lnSpc>
            </a:pPr>
            <a:r>
              <a:rPr lang="en-US" sz="1806">
                <a:solidFill>
                  <a:srgbClr val="FFFFFF"/>
                </a:solidFill>
                <a:latin typeface="Kollektif Bold"/>
              </a:rPr>
              <a:t>SVR:</a:t>
            </a:r>
          </a:p>
          <a:p>
            <a:pPr algn="ctr">
              <a:lnSpc>
                <a:spcPts val="2528"/>
              </a:lnSpc>
            </a:pPr>
          </a:p>
          <a:p>
            <a:pPr algn="l">
              <a:lnSpc>
                <a:spcPts val="2023"/>
              </a:lnSpc>
            </a:pPr>
            <a:r>
              <a:rPr lang="en-US" sz="1445">
                <a:solidFill>
                  <a:srgbClr val="FFFFFF"/>
                </a:solidFill>
                <a:latin typeface="Kollektif"/>
              </a:rPr>
              <a:t>Karar ağaçları kullanarak veri setini bölerek bir tahmin modeli oluşturur. Karmaşık karar yapılarını öğrenme yeteneği vardır, ancak aşırı öğrenmeye eğilimlidir.</a:t>
            </a:r>
          </a:p>
          <a:p>
            <a:pPr algn="l">
              <a:lnSpc>
                <a:spcPts val="2023"/>
              </a:lnSpc>
            </a:pPr>
          </a:p>
        </p:txBody>
      </p:sp>
      <p:sp>
        <p:nvSpPr>
          <p:cNvPr name="TextBox 18" id="18"/>
          <p:cNvSpPr txBox="true"/>
          <p:nvPr/>
        </p:nvSpPr>
        <p:spPr>
          <a:xfrm rot="0">
            <a:off x="7502188" y="7257186"/>
            <a:ext cx="3224157" cy="1887472"/>
          </a:xfrm>
          <a:prstGeom prst="rect">
            <a:avLst/>
          </a:prstGeom>
        </p:spPr>
        <p:txBody>
          <a:bodyPr anchor="t" rtlCol="false" tIns="0" lIns="0" bIns="0" rIns="0">
            <a:spAutoFit/>
          </a:bodyPr>
          <a:lstStyle/>
          <a:p>
            <a:pPr algn="l">
              <a:lnSpc>
                <a:spcPts val="2528"/>
              </a:lnSpc>
            </a:pPr>
            <a:r>
              <a:rPr lang="en-US" sz="1806">
                <a:solidFill>
                  <a:srgbClr val="FFFFFF"/>
                </a:solidFill>
                <a:latin typeface="Kollektif Bold"/>
              </a:rPr>
              <a:t>TensorFlow - Yapay Sinir Ağı:</a:t>
            </a:r>
            <a:r>
              <a:rPr lang="en-US" sz="1806">
                <a:solidFill>
                  <a:srgbClr val="FFFFFF"/>
                </a:solidFill>
                <a:latin typeface="Kollektif"/>
              </a:rPr>
              <a:t> </a:t>
            </a:r>
          </a:p>
          <a:p>
            <a:pPr algn="l">
              <a:lnSpc>
                <a:spcPts val="2528"/>
              </a:lnSpc>
            </a:pPr>
          </a:p>
          <a:p>
            <a:pPr algn="l">
              <a:lnSpc>
                <a:spcPts val="2023"/>
              </a:lnSpc>
            </a:pPr>
            <a:r>
              <a:rPr lang="en-US" sz="1445">
                <a:solidFill>
                  <a:srgbClr val="FFFFFF"/>
                </a:solidFill>
                <a:latin typeface="Kollektif"/>
              </a:rPr>
              <a:t>Yapay sinir ağı tabanlı bir derin öğrenme modeli. Karmaşık ilişkileri öğrenebilir ve genellikle büyük veri setlerinde iyi performans gösterir.</a:t>
            </a:r>
          </a:p>
          <a:p>
            <a:pPr algn="l">
              <a:lnSpc>
                <a:spcPts val="2023"/>
              </a:lnSpc>
            </a:pPr>
          </a:p>
        </p:txBody>
      </p:sp>
      <p:sp>
        <p:nvSpPr>
          <p:cNvPr name="TextBox 19" id="19"/>
          <p:cNvSpPr txBox="true"/>
          <p:nvPr/>
        </p:nvSpPr>
        <p:spPr>
          <a:xfrm rot="0">
            <a:off x="11256445" y="7257186"/>
            <a:ext cx="2955998" cy="2082468"/>
          </a:xfrm>
          <a:prstGeom prst="rect">
            <a:avLst/>
          </a:prstGeom>
        </p:spPr>
        <p:txBody>
          <a:bodyPr anchor="t" rtlCol="false" tIns="0" lIns="0" bIns="0" rIns="0">
            <a:spAutoFit/>
          </a:bodyPr>
          <a:lstStyle/>
          <a:p>
            <a:pPr algn="l">
              <a:lnSpc>
                <a:spcPts val="2528"/>
              </a:lnSpc>
            </a:pPr>
            <a:r>
              <a:rPr lang="en-US" sz="1806">
                <a:solidFill>
                  <a:srgbClr val="FFFFFF"/>
                </a:solidFill>
                <a:latin typeface="Kollektif Bold"/>
              </a:rPr>
              <a:t>Decision Tree Regressor:</a:t>
            </a:r>
            <a:r>
              <a:rPr lang="en-US" sz="1806">
                <a:solidFill>
                  <a:srgbClr val="FFFFFF"/>
                </a:solidFill>
                <a:latin typeface="Kollektif"/>
              </a:rPr>
              <a:t> </a:t>
            </a:r>
          </a:p>
          <a:p>
            <a:pPr algn="l">
              <a:lnSpc>
                <a:spcPts val="2023"/>
              </a:lnSpc>
            </a:pPr>
          </a:p>
          <a:p>
            <a:pPr algn="l">
              <a:lnSpc>
                <a:spcPts val="2023"/>
              </a:lnSpc>
            </a:pPr>
            <a:r>
              <a:rPr lang="en-US" sz="1445">
                <a:solidFill>
                  <a:srgbClr val="FFFFFF"/>
                </a:solidFill>
                <a:latin typeface="Kollektif"/>
              </a:rPr>
              <a:t>Karar ağaçları kullanarak veri setini bölerek bir tahmin modeli oluşturur. Karmaşık karar yapılarını öğrenme yeteneği vardır, ancak aşırı öğrenmeye eğilimlidir.</a:t>
            </a:r>
          </a:p>
          <a:p>
            <a:pPr algn="l">
              <a:lnSpc>
                <a:spcPts val="2023"/>
              </a:lnSpc>
            </a:pPr>
          </a:p>
        </p:txBody>
      </p:sp>
      <p:sp>
        <p:nvSpPr>
          <p:cNvPr name="TextBox 20" id="20"/>
          <p:cNvSpPr txBox="true"/>
          <p:nvPr/>
        </p:nvSpPr>
        <p:spPr>
          <a:xfrm rot="0">
            <a:off x="14889300" y="7257186"/>
            <a:ext cx="2955998" cy="2392168"/>
          </a:xfrm>
          <a:prstGeom prst="rect">
            <a:avLst/>
          </a:prstGeom>
        </p:spPr>
        <p:txBody>
          <a:bodyPr anchor="t" rtlCol="false" tIns="0" lIns="0" bIns="0" rIns="0">
            <a:spAutoFit/>
          </a:bodyPr>
          <a:lstStyle/>
          <a:p>
            <a:pPr algn="l">
              <a:lnSpc>
                <a:spcPts val="2528"/>
              </a:lnSpc>
            </a:pPr>
            <a:r>
              <a:rPr lang="en-US" sz="1806">
                <a:solidFill>
                  <a:srgbClr val="FFFFFF"/>
                </a:solidFill>
                <a:latin typeface="Kollektif Bold"/>
              </a:rPr>
              <a:t>Gradient Boosting:</a:t>
            </a:r>
            <a:r>
              <a:rPr lang="en-US" sz="1806">
                <a:solidFill>
                  <a:srgbClr val="FFFFFF"/>
                </a:solidFill>
                <a:latin typeface="Kollektif Bold"/>
              </a:rPr>
              <a:t> </a:t>
            </a:r>
          </a:p>
          <a:p>
            <a:pPr algn="l">
              <a:lnSpc>
                <a:spcPts val="2528"/>
              </a:lnSpc>
            </a:pPr>
          </a:p>
          <a:p>
            <a:pPr algn="l">
              <a:lnSpc>
                <a:spcPts val="2023"/>
              </a:lnSpc>
            </a:pPr>
            <a:r>
              <a:rPr lang="en-US" sz="1445">
                <a:solidFill>
                  <a:srgbClr val="FFFFFF"/>
                </a:solidFill>
                <a:latin typeface="Kollektif"/>
              </a:rPr>
              <a:t>Zayıf tahmincileri bir araya getirerek güçlü bir tahmin modeli oluşturur. Zaman içinde hata azaltma stratejisini uygular ve karmaşık ilişkileri yakalama yeteneğine sahiptir.</a:t>
            </a:r>
          </a:p>
          <a:p>
            <a:pPr algn="l">
              <a:lnSpc>
                <a:spcPts val="2023"/>
              </a:lnSpc>
            </a:pPr>
          </a:p>
        </p:txBody>
      </p:sp>
      <p:sp>
        <p:nvSpPr>
          <p:cNvPr name="Freeform 21" id="21"/>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22" id="22"/>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FFFFFF"/>
                </a:solidFill>
                <a:latin typeface="Kollektif Bold"/>
              </a:rPr>
              <a:t>DATA MADRID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92180" y="3897932"/>
            <a:ext cx="14503640" cy="4562054"/>
          </a:xfrm>
          <a:custGeom>
            <a:avLst/>
            <a:gdLst/>
            <a:ahLst/>
            <a:cxnLst/>
            <a:rect r="r" b="b" t="t" l="l"/>
            <a:pathLst>
              <a:path h="4562054" w="14503640">
                <a:moveTo>
                  <a:pt x="0" y="0"/>
                </a:moveTo>
                <a:lnTo>
                  <a:pt x="14503640" y="0"/>
                </a:lnTo>
                <a:lnTo>
                  <a:pt x="14503640" y="4562054"/>
                </a:lnTo>
                <a:lnTo>
                  <a:pt x="0" y="45620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27494" y="2106863"/>
            <a:ext cx="13833012" cy="1243979"/>
          </a:xfrm>
          <a:prstGeom prst="rect">
            <a:avLst/>
          </a:prstGeom>
        </p:spPr>
        <p:txBody>
          <a:bodyPr anchor="t" rtlCol="false" tIns="0" lIns="0" bIns="0" rIns="0">
            <a:spAutoFit/>
          </a:bodyPr>
          <a:lstStyle/>
          <a:p>
            <a:pPr algn="ctr">
              <a:lnSpc>
                <a:spcPts val="10134"/>
              </a:lnSpc>
            </a:pPr>
            <a:r>
              <a:rPr lang="en-US" sz="7238">
                <a:solidFill>
                  <a:srgbClr val="18072B"/>
                </a:solidFill>
                <a:latin typeface="Roboto Bold"/>
              </a:rPr>
              <a:t>Çözüm Aşaması - 1</a:t>
            </a:r>
          </a:p>
        </p:txBody>
      </p:sp>
      <p:sp>
        <p:nvSpPr>
          <p:cNvPr name="TextBox 4" id="4"/>
          <p:cNvSpPr txBox="true"/>
          <p:nvPr/>
        </p:nvSpPr>
        <p:spPr>
          <a:xfrm rot="0">
            <a:off x="3014572" y="4653670"/>
            <a:ext cx="12258856" cy="2993428"/>
          </a:xfrm>
          <a:prstGeom prst="rect">
            <a:avLst/>
          </a:prstGeom>
        </p:spPr>
        <p:txBody>
          <a:bodyPr anchor="t" rtlCol="false" tIns="0" lIns="0" bIns="0" rIns="0">
            <a:spAutoFit/>
          </a:bodyPr>
          <a:lstStyle/>
          <a:p>
            <a:pPr algn="ctr">
              <a:lnSpc>
                <a:spcPts val="3992"/>
              </a:lnSpc>
            </a:pPr>
            <a:r>
              <a:rPr lang="en-US" sz="2851">
                <a:solidFill>
                  <a:srgbClr val="FFFFFF"/>
                </a:solidFill>
                <a:latin typeface="Kollektif Bold"/>
              </a:rPr>
              <a:t>Yaptığımız analizler sonucunda, farklı regresyon ve tahmin modelleri arasında belirli bir performans karşılaştırması yaptık. En düşük kök ortalama kare hatası (RMSE) değerine sahip olan model, TensorFlow tabanlı Yapay Sinir Ağı modeli oldu. Bu sonuçlar, finansal varlık fiyatlarını tahmin etmek için derin öğrenme yöntemlerinin etkili olabileceğini göstermektedir. </a:t>
            </a:r>
          </a:p>
        </p:txBody>
      </p:sp>
      <p:sp>
        <p:nvSpPr>
          <p:cNvPr name="Freeform 5" id="5"/>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28094B"/>
                </a:solidFill>
                <a:latin typeface="Kollektif Bold"/>
              </a:rPr>
              <a:t>DATA MADRID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535766" y="1813835"/>
            <a:ext cx="6605617" cy="1235075"/>
          </a:xfrm>
          <a:prstGeom prst="rect">
            <a:avLst/>
          </a:prstGeom>
        </p:spPr>
        <p:txBody>
          <a:bodyPr anchor="t" rtlCol="false" tIns="0" lIns="0" bIns="0" rIns="0">
            <a:spAutoFit/>
          </a:bodyPr>
          <a:lstStyle/>
          <a:p>
            <a:pPr algn="l">
              <a:lnSpc>
                <a:spcPts val="4900"/>
              </a:lnSpc>
            </a:pPr>
            <a:r>
              <a:rPr lang="en-US" sz="3500">
                <a:solidFill>
                  <a:srgbClr val="18072B"/>
                </a:solidFill>
                <a:latin typeface="Roboto Bold"/>
              </a:rPr>
              <a:t>Yapay Sinir Ağı - En Başarılı Sonucun Belirlenmesi</a:t>
            </a:r>
          </a:p>
        </p:txBody>
      </p:sp>
      <p:sp>
        <p:nvSpPr>
          <p:cNvPr name="Freeform 3" id="3"/>
          <p:cNvSpPr/>
          <p:nvPr/>
        </p:nvSpPr>
        <p:spPr>
          <a:xfrm flipH="false" flipV="false" rot="0">
            <a:off x="8473367" y="-3908932"/>
            <a:ext cx="18104864" cy="18104864"/>
          </a:xfrm>
          <a:custGeom>
            <a:avLst/>
            <a:gdLst/>
            <a:ahLst/>
            <a:cxnLst/>
            <a:rect r="r" b="b" t="t" l="l"/>
            <a:pathLst>
              <a:path h="18104864" w="18104864">
                <a:moveTo>
                  <a:pt x="0" y="0"/>
                </a:moveTo>
                <a:lnTo>
                  <a:pt x="18104864" y="0"/>
                </a:lnTo>
                <a:lnTo>
                  <a:pt x="18104864" y="18104864"/>
                </a:lnTo>
                <a:lnTo>
                  <a:pt x="0" y="181048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4" id="4"/>
          <p:cNvPicPr>
            <a:picLocks noChangeAspect="true"/>
          </p:cNvPicPr>
          <p:nvPr/>
        </p:nvPicPr>
        <p:blipFill>
          <a:blip r:embed="rId4"/>
          <a:stretch>
            <a:fillRect/>
          </a:stretch>
        </p:blipFill>
        <p:spPr>
          <a:xfrm rot="0">
            <a:off x="10325545" y="2225297"/>
            <a:ext cx="6635616" cy="5875384"/>
          </a:xfrm>
          <a:prstGeom prst="rect">
            <a:avLst/>
          </a:prstGeom>
        </p:spPr>
      </p:pic>
      <p:sp>
        <p:nvSpPr>
          <p:cNvPr name="Freeform 5" id="5"/>
          <p:cNvSpPr/>
          <p:nvPr/>
        </p:nvSpPr>
        <p:spPr>
          <a:xfrm flipH="false" flipV="false" rot="0">
            <a:off x="17192315" y="612415"/>
            <a:ext cx="559181" cy="296366"/>
          </a:xfrm>
          <a:custGeom>
            <a:avLst/>
            <a:gdLst/>
            <a:ahLst/>
            <a:cxnLst/>
            <a:rect r="r" b="b" t="t" l="l"/>
            <a:pathLst>
              <a:path h="296366" w="559181">
                <a:moveTo>
                  <a:pt x="0" y="0"/>
                </a:moveTo>
                <a:lnTo>
                  <a:pt x="559182" y="0"/>
                </a:lnTo>
                <a:lnTo>
                  <a:pt x="559182" y="296366"/>
                </a:lnTo>
                <a:lnTo>
                  <a:pt x="0" y="29636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2843309" y="1268486"/>
            <a:ext cx="6873872" cy="162473"/>
          </a:xfrm>
          <a:custGeom>
            <a:avLst/>
            <a:gdLst/>
            <a:ahLst/>
            <a:cxnLst/>
            <a:rect r="r" b="b" t="t" l="l"/>
            <a:pathLst>
              <a:path h="162473" w="6873872">
                <a:moveTo>
                  <a:pt x="0" y="0"/>
                </a:moveTo>
                <a:lnTo>
                  <a:pt x="6873873" y="0"/>
                </a:lnTo>
                <a:lnTo>
                  <a:pt x="6873873" y="162473"/>
                </a:lnTo>
                <a:lnTo>
                  <a:pt x="0" y="16247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1535766" y="3227038"/>
            <a:ext cx="6190676" cy="5199380"/>
          </a:xfrm>
          <a:prstGeom prst="rect">
            <a:avLst/>
          </a:prstGeom>
        </p:spPr>
        <p:txBody>
          <a:bodyPr anchor="t" rtlCol="false" tIns="0" lIns="0" bIns="0" rIns="0">
            <a:spAutoFit/>
          </a:bodyPr>
          <a:lstStyle/>
          <a:p>
            <a:pPr algn="just">
              <a:lnSpc>
                <a:spcPts val="3219"/>
              </a:lnSpc>
            </a:pPr>
            <a:r>
              <a:rPr lang="en-US" sz="2299">
                <a:solidFill>
                  <a:srgbClr val="18072B"/>
                </a:solidFill>
                <a:latin typeface="Kollektif"/>
              </a:rPr>
              <a:t>Epoch, bir yapay sinir ağı modelinin eğitim sürecindeki bir adımdır.  Epoch sayısı, modelin ne kadar iyi öğrendiğini ve ne kadar iyi genelleştirme yaptığını belirler.  Eğitim süreci boyunca model daha fazla epoch ile daha fazla veriye maruz kalır ve bu da genellikle daha iyi sonuçlar elde etmek için gereklidir.  Ancak, çok fazla epoch kullanmak aşırı öğrenmeye (overfitting) yol açabilir </a:t>
            </a:r>
          </a:p>
          <a:p>
            <a:pPr algn="just">
              <a:lnSpc>
                <a:spcPts val="3219"/>
              </a:lnSpc>
            </a:pPr>
          </a:p>
          <a:p>
            <a:pPr algn="just">
              <a:lnSpc>
                <a:spcPts val="3219"/>
              </a:lnSpc>
            </a:pPr>
            <a:r>
              <a:rPr lang="en-US" sz="2299">
                <a:solidFill>
                  <a:srgbClr val="18072B"/>
                </a:solidFill>
                <a:latin typeface="Kollektif"/>
              </a:rPr>
              <a:t>Oluşturulan RMSE - Epoch grafiğinden  anlaşılıyor ki en verimli sonucu verecek epoch sayısı 30 olarak ölçülmüştür.</a:t>
            </a:r>
          </a:p>
        </p:txBody>
      </p:sp>
      <p:sp>
        <p:nvSpPr>
          <p:cNvPr name="TextBox 8" id="8"/>
          <p:cNvSpPr txBox="true"/>
          <p:nvPr/>
        </p:nvSpPr>
        <p:spPr>
          <a:xfrm rot="-5400000">
            <a:off x="9253860" y="5023168"/>
            <a:ext cx="642351" cy="240665"/>
          </a:xfrm>
          <a:prstGeom prst="rect">
            <a:avLst/>
          </a:prstGeom>
        </p:spPr>
        <p:txBody>
          <a:bodyPr anchor="t" rtlCol="false" tIns="0" lIns="0" bIns="0" rIns="0">
            <a:spAutoFit/>
          </a:bodyPr>
          <a:lstStyle/>
          <a:p>
            <a:pPr algn="l">
              <a:lnSpc>
                <a:spcPts val="1869"/>
              </a:lnSpc>
            </a:pPr>
            <a:r>
              <a:rPr lang="en-US" sz="1699" spc="67">
                <a:solidFill>
                  <a:srgbClr val="18072B"/>
                </a:solidFill>
                <a:latin typeface="Kollektif Bold"/>
              </a:rPr>
              <a:t>RMSE</a:t>
            </a:r>
          </a:p>
        </p:txBody>
      </p:sp>
      <p:sp>
        <p:nvSpPr>
          <p:cNvPr name="TextBox 9" id="9"/>
          <p:cNvSpPr txBox="true"/>
          <p:nvPr/>
        </p:nvSpPr>
        <p:spPr>
          <a:xfrm rot="0">
            <a:off x="13905385" y="7774118"/>
            <a:ext cx="666816" cy="240665"/>
          </a:xfrm>
          <a:prstGeom prst="rect">
            <a:avLst/>
          </a:prstGeom>
        </p:spPr>
        <p:txBody>
          <a:bodyPr anchor="t" rtlCol="false" tIns="0" lIns="0" bIns="0" rIns="0">
            <a:spAutoFit/>
          </a:bodyPr>
          <a:lstStyle/>
          <a:p>
            <a:pPr algn="l">
              <a:lnSpc>
                <a:spcPts val="1869"/>
              </a:lnSpc>
            </a:pPr>
            <a:r>
              <a:rPr lang="en-US" sz="1699" spc="67">
                <a:solidFill>
                  <a:srgbClr val="18072B"/>
                </a:solidFill>
                <a:latin typeface="Kollektif Bold"/>
              </a:rPr>
              <a:t>Epoch</a:t>
            </a:r>
          </a:p>
        </p:txBody>
      </p:sp>
      <p:sp>
        <p:nvSpPr>
          <p:cNvPr name="Freeform 10" id="10"/>
          <p:cNvSpPr/>
          <p:nvPr/>
        </p:nvSpPr>
        <p:spPr>
          <a:xfrm flipH="false" flipV="false" rot="0">
            <a:off x="1028700" y="734107"/>
            <a:ext cx="425405" cy="294593"/>
          </a:xfrm>
          <a:custGeom>
            <a:avLst/>
            <a:gdLst/>
            <a:ahLst/>
            <a:cxnLst/>
            <a:rect r="r" b="b" t="t" l="l"/>
            <a:pathLst>
              <a:path h="294593" w="425405">
                <a:moveTo>
                  <a:pt x="0" y="0"/>
                </a:moveTo>
                <a:lnTo>
                  <a:pt x="425405" y="0"/>
                </a:lnTo>
                <a:lnTo>
                  <a:pt x="425405" y="294593"/>
                </a:lnTo>
                <a:lnTo>
                  <a:pt x="0" y="29459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1535766" y="814525"/>
            <a:ext cx="1722001" cy="240665"/>
          </a:xfrm>
          <a:prstGeom prst="rect">
            <a:avLst/>
          </a:prstGeom>
        </p:spPr>
        <p:txBody>
          <a:bodyPr anchor="t" rtlCol="false" tIns="0" lIns="0" bIns="0" rIns="0">
            <a:spAutoFit/>
          </a:bodyPr>
          <a:lstStyle/>
          <a:p>
            <a:pPr algn="l">
              <a:lnSpc>
                <a:spcPts val="1869"/>
              </a:lnSpc>
            </a:pPr>
            <a:r>
              <a:rPr lang="en-US" sz="1699" spc="67">
                <a:solidFill>
                  <a:srgbClr val="28094B"/>
                </a:solidFill>
                <a:latin typeface="Kollektif Bold"/>
              </a:rPr>
              <a:t>DATA MADRID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DAGESrxim_k</dc:identifier>
  <dcterms:modified xsi:type="dcterms:W3CDTF">2011-08-01T06:04:30Z</dcterms:modified>
  <cp:revision>1</cp:revision>
  <dc:title>White and Purple Professional Technology Startup Business Company Presentation</dc:title>
</cp:coreProperties>
</file>

<file path=docProps/thumbnail.jpeg>
</file>